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5"/>
  </p:sldMasterIdLst>
  <p:notesMasterIdLst>
    <p:notesMasterId r:id="rId23"/>
  </p:notesMasterIdLst>
  <p:sldIdLst>
    <p:sldId id="280" r:id="rId6"/>
    <p:sldId id="261" r:id="rId7"/>
    <p:sldId id="270" r:id="rId8"/>
    <p:sldId id="258" r:id="rId9"/>
    <p:sldId id="282" r:id="rId10"/>
    <p:sldId id="281" r:id="rId11"/>
    <p:sldId id="272" r:id="rId12"/>
    <p:sldId id="273" r:id="rId13"/>
    <p:sldId id="279" r:id="rId14"/>
    <p:sldId id="259" r:id="rId15"/>
    <p:sldId id="265" r:id="rId16"/>
    <p:sldId id="266" r:id="rId17"/>
    <p:sldId id="257" r:id="rId18"/>
    <p:sldId id="267" r:id="rId19"/>
    <p:sldId id="268" r:id="rId20"/>
    <p:sldId id="277" r:id="rId21"/>
    <p:sldId id="278" r:id="rId22"/>
  </p:sldIdLst>
  <p:sldSz cx="9144000" cy="5143500" type="screen16x9"/>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EAF6"/>
    <a:srgbClr val="E8EEF8"/>
    <a:srgbClr val="E2E9F6"/>
    <a:srgbClr val="EDF1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14"/>
    <p:restoredTop sz="94643"/>
  </p:normalViewPr>
  <p:slideViewPr>
    <p:cSldViewPr snapToGrid="0" snapToObjects="1">
      <p:cViewPr varScale="1">
        <p:scale>
          <a:sx n="82" d="100"/>
          <a:sy n="82" d="100"/>
        </p:scale>
        <p:origin x="804" y="24"/>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3989"/>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EB7EC2-2B6A-BB4E-A104-333B6F40D3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Calibri" panose="020F0502020204030204" pitchFamily="34" charset="0"/>
                <a:ea typeface="ＭＳ Ｐゴシック" charset="-128"/>
                <a:cs typeface="+mn-cs"/>
              </a:defRPr>
            </a:lvl1pPr>
          </a:lstStyle>
          <a:p>
            <a:pPr>
              <a:defRPr/>
            </a:pPr>
            <a:endParaRPr lang="en-US"/>
          </a:p>
        </p:txBody>
      </p:sp>
      <p:sp>
        <p:nvSpPr>
          <p:cNvPr id="3" name="Date Placeholder 2">
            <a:extLst>
              <a:ext uri="{FF2B5EF4-FFF2-40B4-BE49-F238E27FC236}">
                <a16:creationId xmlns:a16="http://schemas.microsoft.com/office/drawing/2014/main" id="{B3B9915F-DAA9-C341-8DD5-5530EAB60E81}"/>
              </a:ext>
            </a:extLst>
          </p:cNvPr>
          <p:cNvSpPr>
            <a:spLocks noGrp="1"/>
          </p:cNvSpPr>
          <p:nvPr>
            <p:ph type="dt"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mn-lt"/>
                <a:ea typeface="ＭＳ Ｐゴシック" panose="020B0600070205080204" pitchFamily="34" charset="-128"/>
              </a:defRPr>
            </a:lvl1pPr>
          </a:lstStyle>
          <a:p>
            <a:pPr>
              <a:defRPr/>
            </a:pPr>
            <a:fld id="{79A953AC-7A34-40EF-9741-F1657D039E16}" type="datetimeFigureOut">
              <a:rPr lang="en-US" altLang="en-US"/>
              <a:pPr>
                <a:defRPr/>
              </a:pPr>
              <a:t>7/17/2019</a:t>
            </a:fld>
            <a:endParaRPr lang="en-US" altLang="en-US"/>
          </a:p>
        </p:txBody>
      </p:sp>
      <p:sp>
        <p:nvSpPr>
          <p:cNvPr id="4" name="Slide Image Placeholder 3">
            <a:extLst>
              <a:ext uri="{FF2B5EF4-FFF2-40B4-BE49-F238E27FC236}">
                <a16:creationId xmlns:a16="http://schemas.microsoft.com/office/drawing/2014/main" id="{FCFC9314-2B3F-D143-8450-52E6D9E0E857}"/>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0E496ABC-E5D2-1541-8154-4BEE076E8946}"/>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608B4426-0997-5745-BAB0-4D2CDA76DF20}"/>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Calibri" panose="020F0502020204030204" pitchFamily="34" charset="0"/>
                <a:ea typeface="ＭＳ Ｐゴシック" charset="-128"/>
                <a:cs typeface="+mn-cs"/>
              </a:defRPr>
            </a:lvl1pPr>
          </a:lstStyle>
          <a:p>
            <a:pPr>
              <a:defRPr/>
            </a:pPr>
            <a:endParaRPr lang="en-US"/>
          </a:p>
        </p:txBody>
      </p:sp>
      <p:sp>
        <p:nvSpPr>
          <p:cNvPr id="7" name="Slide Number Placeholder 6">
            <a:extLst>
              <a:ext uri="{FF2B5EF4-FFF2-40B4-BE49-F238E27FC236}">
                <a16:creationId xmlns:a16="http://schemas.microsoft.com/office/drawing/2014/main" id="{7472FF97-5316-6842-A7AC-8A277BD2B3BB}"/>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mn-lt"/>
                <a:ea typeface="ＭＳ Ｐゴシック" panose="020B0600070205080204" pitchFamily="34" charset="-128"/>
              </a:defRPr>
            </a:lvl1pPr>
          </a:lstStyle>
          <a:p>
            <a:pPr>
              <a:defRPr/>
            </a:pPr>
            <a:fld id="{53D8C065-50F6-411D-856B-5775F5D1DE4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B2D7EA6E-3EC4-4B24-B379-03C818148C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EA353010-BA9A-4AC3-91A2-5F1B4D1F85A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148" name="Slide Number Placeholder 3">
            <a:extLst>
              <a:ext uri="{FF2B5EF4-FFF2-40B4-BE49-F238E27FC236}">
                <a16:creationId xmlns:a16="http://schemas.microsoft.com/office/drawing/2014/main" id="{F8A99E16-9C72-4BC3-945C-374D4A54CD0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209313B-5EBC-42EE-97D0-21B9308B3A8C}" type="slidenum">
              <a:rPr lang="en-US" altLang="en-US" smtClean="0">
                <a:ea typeface="MS PGothic" panose="020B0600070205080204" pitchFamily="34" charset="-128"/>
              </a:rPr>
              <a:pPr fontAlgn="base">
                <a:spcBef>
                  <a:spcPct val="0"/>
                </a:spcBef>
                <a:spcAft>
                  <a:spcPct val="0"/>
                </a:spcAft>
              </a:pPr>
              <a:t>3</a:t>
            </a:fld>
            <a:endParaRPr lang="en-US" altLang="en-US">
              <a:ea typeface="MS PGothic"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B39B275A-D439-4659-A6E9-DEF7E3A9AB3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34D81781-6513-4353-8582-5595551BCB9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latin typeface="Arial" panose="020B0604020202020204" pitchFamily="34" charset="0"/>
              </a:rPr>
              <a:t>Flexibility, technology and convenience are built into the blueprint of this award-winning convention center.</a:t>
            </a:r>
          </a:p>
          <a:p>
            <a:pPr eaLnBrk="1" hangingPunct="1">
              <a:spcBef>
                <a:spcPct val="0"/>
              </a:spcBef>
            </a:pPr>
            <a:r>
              <a:rPr lang="en-US" altLang="en-US">
                <a:latin typeface="Arial" panose="020B0604020202020204" pitchFamily="34" charset="0"/>
              </a:rPr>
              <a:t>The BCEC represents the next frontier of meeting planning—and the city itself. This stunning, innovative building provides dramatic, sweeping views of Boston’s expanding waterfront. The center embodies the spirit of innovation that sets this waterfront district apart—at the cutting edge of Boston’s economic and cultural future.</a:t>
            </a:r>
            <a:endParaRPr lang="en-US" altLang="en-US" b="1">
              <a:latin typeface="Arial" panose="020B0604020202020204" pitchFamily="34" charset="0"/>
            </a:endParaRPr>
          </a:p>
          <a:p>
            <a:pPr eaLnBrk="1" hangingPunct="1">
              <a:spcBef>
                <a:spcPct val="0"/>
              </a:spcBef>
            </a:pPr>
            <a:endParaRPr lang="en-US" altLang="en-US"/>
          </a:p>
          <a:p>
            <a:pPr eaLnBrk="1" hangingPunct="1">
              <a:spcBef>
                <a:spcPct val="0"/>
              </a:spcBef>
            </a:pPr>
            <a:endParaRPr lang="en-US" altLang="en-US"/>
          </a:p>
        </p:txBody>
      </p:sp>
      <p:sp>
        <p:nvSpPr>
          <p:cNvPr id="14340" name="Slide Number Placeholder 3">
            <a:extLst>
              <a:ext uri="{FF2B5EF4-FFF2-40B4-BE49-F238E27FC236}">
                <a16:creationId xmlns:a16="http://schemas.microsoft.com/office/drawing/2014/main" id="{8B1BDF62-1620-4550-91F1-0DFB6E17CC8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88DC43E-4B81-4BD1-A5C7-7B3B7347DE66}" type="slidenum">
              <a:rPr lang="en-US" altLang="en-US" smtClean="0">
                <a:ea typeface="MS PGothic" panose="020B0600070205080204" pitchFamily="34" charset="-128"/>
              </a:rPr>
              <a:pPr fontAlgn="base">
                <a:spcBef>
                  <a:spcPct val="0"/>
                </a:spcBef>
                <a:spcAft>
                  <a:spcPct val="0"/>
                </a:spcAft>
              </a:pPr>
              <a:t>10</a:t>
            </a:fld>
            <a:endParaRPr lang="en-US" altLang="en-US">
              <a:ea typeface="MS PGothic"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BEBE4AA9-BFB6-4D6C-A9DF-762D5D6910A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129E689E-E8EF-4A06-801E-457E8356D6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latin typeface="Arial" panose="020B0604020202020204" pitchFamily="34" charset="0"/>
              </a:rPr>
              <a:t>Flexibility, technology and convenience are built into the blueprint of this award-winning convention center.</a:t>
            </a:r>
          </a:p>
          <a:p>
            <a:pPr eaLnBrk="1" hangingPunct="1">
              <a:spcBef>
                <a:spcPct val="0"/>
              </a:spcBef>
            </a:pPr>
            <a:r>
              <a:rPr lang="en-US" altLang="en-US">
                <a:latin typeface="Arial" panose="020B0604020202020204" pitchFamily="34" charset="0"/>
              </a:rPr>
              <a:t>The BCEC represents the next frontier of meeting planning—and the city itself. This stunning, innovative building provides dramatic, sweeping views of Boston’s expanding waterfront. The center embodies the spirit of innovation that sets this waterfront district apart—at the cutting edge of Boston’s economic and cultural future.</a:t>
            </a:r>
            <a:endParaRPr lang="en-US" altLang="en-US" b="1">
              <a:latin typeface="Arial" panose="020B0604020202020204" pitchFamily="34" charset="0"/>
            </a:endParaRPr>
          </a:p>
          <a:p>
            <a:pPr eaLnBrk="1" hangingPunct="1">
              <a:spcBef>
                <a:spcPct val="0"/>
              </a:spcBef>
            </a:pPr>
            <a:endParaRPr lang="en-US" altLang="en-US"/>
          </a:p>
        </p:txBody>
      </p:sp>
      <p:sp>
        <p:nvSpPr>
          <p:cNvPr id="16388" name="Slide Number Placeholder 3">
            <a:extLst>
              <a:ext uri="{FF2B5EF4-FFF2-40B4-BE49-F238E27FC236}">
                <a16:creationId xmlns:a16="http://schemas.microsoft.com/office/drawing/2014/main" id="{BDA827C8-17C0-45FE-A497-7F603D1C184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2DDA737-76AF-4098-8F6C-29255A051D29}" type="slidenum">
              <a:rPr lang="en-US" altLang="en-US" smtClean="0">
                <a:ea typeface="MS PGothic" panose="020B0600070205080204" pitchFamily="34" charset="-128"/>
              </a:rPr>
              <a:pPr fontAlgn="base">
                <a:spcBef>
                  <a:spcPct val="0"/>
                </a:spcBef>
                <a:spcAft>
                  <a:spcPct val="0"/>
                </a:spcAft>
              </a:pPr>
              <a:t>11</a:t>
            </a:fld>
            <a:endParaRPr lang="en-US" altLang="en-US">
              <a:ea typeface="MS PGothic"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128EED45-689F-4424-98EE-A9351A0AA98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F7BAAD98-6438-4D2C-AED2-DC9AEC0AB1A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a:latin typeface="Arial" panose="020B0604020202020204" pitchFamily="34" charset="0"/>
              </a:rPr>
              <a:t>System was first installed in 2001 using “state of the art” Cobranet for digital transmission around the build. System utilized 17 different Cobranet bundles to route audio around building.</a:t>
            </a:r>
          </a:p>
          <a:p>
            <a:pPr eaLnBrk="1" hangingPunct="1">
              <a:spcBef>
                <a:spcPct val="0"/>
              </a:spcBef>
              <a:buFontTx/>
              <a:buChar char="•"/>
            </a:pPr>
            <a:r>
              <a:rPr lang="en-US" altLang="en-US">
                <a:latin typeface="Arial" panose="020B0604020202020204" pitchFamily="34" charset="0"/>
              </a:rPr>
              <a:t>Customer wanted to “future proof” an audio upgrade. The use of Dante was chosen as the primary audio network backbone.</a:t>
            </a:r>
          </a:p>
          <a:p>
            <a:pPr eaLnBrk="1" hangingPunct="1">
              <a:spcBef>
                <a:spcPct val="0"/>
              </a:spcBef>
              <a:buFontTx/>
              <a:buChar char="•"/>
            </a:pPr>
            <a:r>
              <a:rPr lang="en-US" altLang="en-US">
                <a:latin typeface="Arial" panose="020B0604020202020204" pitchFamily="34" charset="0"/>
              </a:rPr>
              <a:t>There are 48 IDF closets supporting AV throughout the building. Each IDF is outfitted with at least one DANTE enabled DSP to serve as the interface to the DANTE network. In each IDF closet there is a collection of amplifiers also communicating over a digital audio network. The use of Harman BSS DSPs and Crown Amplifiers kept transmission around the BCEC fully digital.</a:t>
            </a:r>
          </a:p>
          <a:p>
            <a:pPr eaLnBrk="1" hangingPunct="1">
              <a:spcBef>
                <a:spcPct val="0"/>
              </a:spcBef>
              <a:buFontTx/>
              <a:buChar char="•"/>
            </a:pPr>
            <a:r>
              <a:rPr lang="en-US" altLang="en-US">
                <a:latin typeface="Arial" panose="020B0604020202020204" pitchFamily="34" charset="0"/>
              </a:rPr>
              <a:t>The customer may be expanding in the future and wanted to have the groundwork in place. DANTE was the clear choice. The current installation has 6188 audio I/O available </a:t>
            </a:r>
          </a:p>
          <a:p>
            <a:pPr eaLnBrk="1" hangingPunct="1">
              <a:spcBef>
                <a:spcPct val="0"/>
              </a:spcBef>
            </a:pPr>
            <a:endParaRPr lang="en-US" altLang="en-US"/>
          </a:p>
        </p:txBody>
      </p:sp>
      <p:sp>
        <p:nvSpPr>
          <p:cNvPr id="18436" name="Slide Number Placeholder 3">
            <a:extLst>
              <a:ext uri="{FF2B5EF4-FFF2-40B4-BE49-F238E27FC236}">
                <a16:creationId xmlns:a16="http://schemas.microsoft.com/office/drawing/2014/main" id="{8CBBA9B5-7451-4593-9615-D0EF8723494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F252C4F-1F8B-46B8-860A-97AF6763E6EE}" type="slidenum">
              <a:rPr lang="en-US" altLang="en-US" smtClean="0">
                <a:ea typeface="MS PGothic" panose="020B0600070205080204" pitchFamily="34" charset="-128"/>
              </a:rPr>
              <a:pPr fontAlgn="base">
                <a:spcBef>
                  <a:spcPct val="0"/>
                </a:spcBef>
                <a:spcAft>
                  <a:spcPct val="0"/>
                </a:spcAft>
              </a:pPr>
              <a:t>12</a:t>
            </a:fld>
            <a:endParaRPr lang="en-US" altLang="en-US">
              <a:ea typeface="MS PGothic"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A2F5C08A-E9E6-41B3-A38D-2FA5C343961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150E9F19-96EC-422F-BDEE-233AE2E84C6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latin typeface="Arial" panose="020B0604020202020204" pitchFamily="34" charset="0"/>
              </a:rPr>
              <a:t>The Tsai Performance Center defines the ideal performance space for concerts, theatrical and dance presentations, lectures, film programs, and conferences. Situated at the heart of the Boston University campus, the Tsai Performance Center radiates simple warmth and elegance, yet it features fully supported sound and lighting systems to meet the most complex demands. The 41ˈ x 31ˈ proscenium stage offers excellent sight lines for all 515 seats in the house.</a:t>
            </a:r>
            <a:endParaRPr lang="en-US" altLang="en-US" b="1">
              <a:latin typeface="Arial" panose="020B0604020202020204" pitchFamily="34" charset="0"/>
            </a:endParaRPr>
          </a:p>
          <a:p>
            <a:pPr eaLnBrk="1" hangingPunct="1">
              <a:spcBef>
                <a:spcPct val="0"/>
              </a:spcBef>
            </a:pPr>
            <a:endParaRPr lang="en-US" altLang="en-US"/>
          </a:p>
          <a:p>
            <a:pPr eaLnBrk="1" hangingPunct="1">
              <a:spcBef>
                <a:spcPct val="0"/>
              </a:spcBef>
            </a:pPr>
            <a:endParaRPr lang="en-US" altLang="en-US"/>
          </a:p>
        </p:txBody>
      </p:sp>
      <p:sp>
        <p:nvSpPr>
          <p:cNvPr id="20484" name="Slide Number Placeholder 3">
            <a:extLst>
              <a:ext uri="{FF2B5EF4-FFF2-40B4-BE49-F238E27FC236}">
                <a16:creationId xmlns:a16="http://schemas.microsoft.com/office/drawing/2014/main" id="{B6B00AB2-5033-4DED-B8EF-1FC140E11AE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6B5EBC9-9E18-4C95-A290-1A38CCA7276F}" type="slidenum">
              <a:rPr lang="en-US" altLang="en-US" smtClean="0">
                <a:ea typeface="MS PGothic" panose="020B0600070205080204" pitchFamily="34" charset="-128"/>
              </a:rPr>
              <a:pPr fontAlgn="base">
                <a:spcBef>
                  <a:spcPct val="0"/>
                </a:spcBef>
                <a:spcAft>
                  <a:spcPct val="0"/>
                </a:spcAft>
              </a:pPr>
              <a:t>13</a:t>
            </a:fld>
            <a:endParaRPr lang="en-US" altLang="en-US">
              <a:ea typeface="MS PGothic"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96C6D732-5DD6-48C0-A573-83E23EC1FED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49428159-B2B9-4458-A48B-B2B2794ECC1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latin typeface="Arial" panose="020B0604020202020204" pitchFamily="34" charset="0"/>
              </a:rPr>
              <a:t>The Tsai Performance Center defines the ideal performance space for concerts, theatrical and dance presentations, lectures, film programs, and conferences. Situated at the heart of the Boston University campus, the Tsai Performance Center radiates simple warmth and elegance, yet it features fully supported sound and lighting systems to meet the most complex demands. The 41ˈ x 31ˈ proscenium stage offers excellent sight lines for all 515 seats in the house.</a:t>
            </a:r>
            <a:endParaRPr lang="en-US" altLang="en-US" b="1">
              <a:latin typeface="Arial" panose="020B0604020202020204" pitchFamily="34" charset="0"/>
            </a:endParaRPr>
          </a:p>
          <a:p>
            <a:pPr eaLnBrk="1" hangingPunct="1">
              <a:spcBef>
                <a:spcPct val="0"/>
              </a:spcBef>
            </a:pPr>
            <a:endParaRPr lang="en-US" altLang="en-US"/>
          </a:p>
          <a:p>
            <a:pPr eaLnBrk="1" hangingPunct="1">
              <a:spcBef>
                <a:spcPct val="0"/>
              </a:spcBef>
            </a:pPr>
            <a:endParaRPr lang="en-US" altLang="en-US"/>
          </a:p>
        </p:txBody>
      </p:sp>
      <p:sp>
        <p:nvSpPr>
          <p:cNvPr id="22532" name="Slide Number Placeholder 3">
            <a:extLst>
              <a:ext uri="{FF2B5EF4-FFF2-40B4-BE49-F238E27FC236}">
                <a16:creationId xmlns:a16="http://schemas.microsoft.com/office/drawing/2014/main" id="{FF98D846-B4FB-4294-87B2-FE7E22ED00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52EF45D-BD0A-4370-8B7E-EE100083FD82}" type="slidenum">
              <a:rPr lang="en-US" altLang="en-US" smtClean="0">
                <a:ea typeface="MS PGothic" panose="020B0600070205080204" pitchFamily="34" charset="-128"/>
              </a:rPr>
              <a:pPr fontAlgn="base">
                <a:spcBef>
                  <a:spcPct val="0"/>
                </a:spcBef>
                <a:spcAft>
                  <a:spcPct val="0"/>
                </a:spcAft>
              </a:pPr>
              <a:t>14</a:t>
            </a:fld>
            <a:endParaRPr lang="en-US" altLang="en-US">
              <a:ea typeface="MS PGothic"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933FF806-90AB-41E9-9842-BACB9082835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3F338CFC-4384-4E86-AD8C-2C2F1F477B3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1400" b="1"/>
              <a:t>Key design considerations</a:t>
            </a:r>
            <a:endParaRPr lang="en-US" altLang="en-US"/>
          </a:p>
          <a:p>
            <a:pPr eaLnBrk="1" hangingPunct="1">
              <a:spcBef>
                <a:spcPct val="0"/>
              </a:spcBef>
            </a:pPr>
            <a:r>
              <a:rPr lang="en-US" altLang="en-US"/>
              <a:t>Original system was completely analog with analog patch panels and multiple analog wall plates.</a:t>
            </a:r>
          </a:p>
          <a:p>
            <a:pPr eaLnBrk="1" hangingPunct="1">
              <a:spcBef>
                <a:spcPct val="0"/>
              </a:spcBef>
            </a:pPr>
            <a:r>
              <a:rPr lang="en-US" altLang="en-US"/>
              <a:t>Needed a new “universal” mix position to accommodate touring systems. Analog cabling, patch panels and routing just didn’t make sense. </a:t>
            </a:r>
          </a:p>
          <a:p>
            <a:pPr eaLnBrk="1" hangingPunct="1">
              <a:spcBef>
                <a:spcPct val="0"/>
              </a:spcBef>
            </a:pPr>
            <a:r>
              <a:rPr lang="en-US" altLang="en-US"/>
              <a:t>DANTE made the most sense as the Digital audio transport system due to the manufacturer adoption. It allowed for great product selection to best suit the design.</a:t>
            </a:r>
          </a:p>
          <a:p>
            <a:pPr eaLnBrk="1" hangingPunct="1">
              <a:spcBef>
                <a:spcPct val="0"/>
              </a:spcBef>
            </a:pPr>
            <a:r>
              <a:rPr lang="en-US" altLang="en-US"/>
              <a:t>DANTE interconnects manufacturers, EAW, Lab Gruppen, Yamaha, Symetrix and Shure to play very nicely in the same sandbox</a:t>
            </a:r>
          </a:p>
          <a:p>
            <a:pPr eaLnBrk="1" hangingPunct="1">
              <a:spcBef>
                <a:spcPct val="0"/>
              </a:spcBef>
            </a:pPr>
            <a:endParaRPr lang="en-US" altLang="en-US"/>
          </a:p>
        </p:txBody>
      </p:sp>
      <p:sp>
        <p:nvSpPr>
          <p:cNvPr id="25604" name="Slide Number Placeholder 3">
            <a:extLst>
              <a:ext uri="{FF2B5EF4-FFF2-40B4-BE49-F238E27FC236}">
                <a16:creationId xmlns:a16="http://schemas.microsoft.com/office/drawing/2014/main" id="{22CE321B-DE06-4557-AB8E-B7D40C5E2F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A7F15DD-C38F-4BD2-BB89-C33122D154D9}" type="slidenum">
              <a:rPr lang="en-US" altLang="en-US" smtClean="0">
                <a:ea typeface="MS PGothic" panose="020B0600070205080204" pitchFamily="34" charset="-128"/>
              </a:rPr>
              <a:pPr fontAlgn="base">
                <a:spcBef>
                  <a:spcPct val="0"/>
                </a:spcBef>
                <a:spcAft>
                  <a:spcPct val="0"/>
                </a:spcAft>
              </a:pPr>
              <a:t>16</a:t>
            </a:fld>
            <a:endParaRPr lang="en-US" altLang="en-US">
              <a:ea typeface="MS PGothic"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0F29E-695D-48F3-BC5A-2D2013E54922}"/>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97F93C7-A541-4226-A466-E5E07C12E14B}"/>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A1B293D-878D-4A27-915D-F8505C344038}"/>
              </a:ext>
            </a:extLst>
          </p:cNvPr>
          <p:cNvSpPr>
            <a:spLocks noGrp="1"/>
          </p:cNvSpPr>
          <p:nvPr>
            <p:ph type="dt" sz="half" idx="10"/>
          </p:nvPr>
        </p:nvSpPr>
        <p:spPr/>
        <p:txBody>
          <a:bodyPr/>
          <a:lstStyle>
            <a:lvl1pPr>
              <a:defRPr/>
            </a:lvl1pPr>
          </a:lstStyle>
          <a:p>
            <a:pPr>
              <a:defRPr/>
            </a:pPr>
            <a:fld id="{AF1FF89E-4597-4081-BFF5-23296027670F}" type="datetimeFigureOut">
              <a:rPr lang="en-US" altLang="en-US"/>
              <a:pPr>
                <a:defRPr/>
              </a:pPr>
              <a:t>7/17/2019</a:t>
            </a:fld>
            <a:endParaRPr lang="en-US" altLang="en-US"/>
          </a:p>
        </p:txBody>
      </p:sp>
      <p:sp>
        <p:nvSpPr>
          <p:cNvPr id="5" name="Footer Placeholder 4">
            <a:extLst>
              <a:ext uri="{FF2B5EF4-FFF2-40B4-BE49-F238E27FC236}">
                <a16:creationId xmlns:a16="http://schemas.microsoft.com/office/drawing/2014/main" id="{139A6541-85C3-482A-9C70-B5DA6C61C0B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C8737E6-CCB6-44D4-8247-2FD9F8B6B0A3}"/>
              </a:ext>
            </a:extLst>
          </p:cNvPr>
          <p:cNvSpPr>
            <a:spLocks noGrp="1"/>
          </p:cNvSpPr>
          <p:nvPr>
            <p:ph type="sldNum" sz="quarter" idx="12"/>
          </p:nvPr>
        </p:nvSpPr>
        <p:spPr/>
        <p:txBody>
          <a:bodyPr/>
          <a:lstStyle>
            <a:lvl1pPr>
              <a:defRPr/>
            </a:lvl1pPr>
          </a:lstStyle>
          <a:p>
            <a:pPr>
              <a:defRPr/>
            </a:pPr>
            <a:fld id="{02F685C0-CBB2-4AC0-AD8E-AD02943DC5DB}" type="slidenum">
              <a:rPr lang="en-US" altLang="en-US"/>
              <a:pPr>
                <a:defRPr/>
              </a:pPr>
              <a:t>‹#›</a:t>
            </a:fld>
            <a:endParaRPr lang="en-US" altLang="en-US"/>
          </a:p>
        </p:txBody>
      </p:sp>
    </p:spTree>
    <p:extLst>
      <p:ext uri="{BB962C8B-B14F-4D97-AF65-F5344CB8AC3E}">
        <p14:creationId xmlns:p14="http://schemas.microsoft.com/office/powerpoint/2010/main" val="834520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CC443-8E8C-4288-8DEC-8A72B76B05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0E601C-7FD5-44C7-885C-2335F59722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006B4D-7A58-48FC-A34C-7EA7B7F6B0C2}"/>
              </a:ext>
            </a:extLst>
          </p:cNvPr>
          <p:cNvSpPr>
            <a:spLocks noGrp="1"/>
          </p:cNvSpPr>
          <p:nvPr>
            <p:ph type="dt" sz="half" idx="10"/>
          </p:nvPr>
        </p:nvSpPr>
        <p:spPr/>
        <p:txBody>
          <a:bodyPr/>
          <a:lstStyle>
            <a:lvl1pPr>
              <a:defRPr/>
            </a:lvl1pPr>
          </a:lstStyle>
          <a:p>
            <a:pPr>
              <a:defRPr/>
            </a:pPr>
            <a:fld id="{0A1E04BB-B763-4885-BA24-97F307DAE26F}" type="datetimeFigureOut">
              <a:rPr lang="en-US" altLang="en-US"/>
              <a:pPr>
                <a:defRPr/>
              </a:pPr>
              <a:t>7/17/2019</a:t>
            </a:fld>
            <a:endParaRPr lang="en-US" altLang="en-US"/>
          </a:p>
        </p:txBody>
      </p:sp>
      <p:sp>
        <p:nvSpPr>
          <p:cNvPr id="5" name="Footer Placeholder 4">
            <a:extLst>
              <a:ext uri="{FF2B5EF4-FFF2-40B4-BE49-F238E27FC236}">
                <a16:creationId xmlns:a16="http://schemas.microsoft.com/office/drawing/2014/main" id="{532F4EF9-58D8-4098-B0C5-B578BBB46DF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603B86A-5AF6-4570-AE48-D6392BC48FD1}"/>
              </a:ext>
            </a:extLst>
          </p:cNvPr>
          <p:cNvSpPr>
            <a:spLocks noGrp="1"/>
          </p:cNvSpPr>
          <p:nvPr>
            <p:ph type="sldNum" sz="quarter" idx="12"/>
          </p:nvPr>
        </p:nvSpPr>
        <p:spPr/>
        <p:txBody>
          <a:bodyPr/>
          <a:lstStyle>
            <a:lvl1pPr>
              <a:defRPr/>
            </a:lvl1pPr>
          </a:lstStyle>
          <a:p>
            <a:pPr>
              <a:defRPr/>
            </a:pPr>
            <a:fld id="{77FDB7EA-A2CE-44A7-B23C-7B34953899B2}" type="slidenum">
              <a:rPr lang="en-US" altLang="en-US"/>
              <a:pPr>
                <a:defRPr/>
              </a:pPr>
              <a:t>‹#›</a:t>
            </a:fld>
            <a:endParaRPr lang="en-US" altLang="en-US"/>
          </a:p>
        </p:txBody>
      </p:sp>
    </p:spTree>
    <p:extLst>
      <p:ext uri="{BB962C8B-B14F-4D97-AF65-F5344CB8AC3E}">
        <p14:creationId xmlns:p14="http://schemas.microsoft.com/office/powerpoint/2010/main" val="3212277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BEA03-7120-48F5-B1C0-139A19C634AD}"/>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C3765B99-0D9C-4F63-A345-122B13D4C7F2}"/>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A81285-7506-4C68-A5F2-1DC6AFEAC75E}"/>
              </a:ext>
            </a:extLst>
          </p:cNvPr>
          <p:cNvSpPr>
            <a:spLocks noGrp="1"/>
          </p:cNvSpPr>
          <p:nvPr>
            <p:ph type="dt" sz="half" idx="10"/>
          </p:nvPr>
        </p:nvSpPr>
        <p:spPr/>
        <p:txBody>
          <a:bodyPr/>
          <a:lstStyle>
            <a:lvl1pPr>
              <a:defRPr/>
            </a:lvl1pPr>
          </a:lstStyle>
          <a:p>
            <a:pPr>
              <a:defRPr/>
            </a:pPr>
            <a:fld id="{55D987F7-4CDA-4D99-8CCF-4A3CC23758EF}" type="datetimeFigureOut">
              <a:rPr lang="en-US" altLang="en-US"/>
              <a:pPr>
                <a:defRPr/>
              </a:pPr>
              <a:t>7/17/2019</a:t>
            </a:fld>
            <a:endParaRPr lang="en-US" altLang="en-US"/>
          </a:p>
        </p:txBody>
      </p:sp>
      <p:sp>
        <p:nvSpPr>
          <p:cNvPr id="5" name="Footer Placeholder 4">
            <a:extLst>
              <a:ext uri="{FF2B5EF4-FFF2-40B4-BE49-F238E27FC236}">
                <a16:creationId xmlns:a16="http://schemas.microsoft.com/office/drawing/2014/main" id="{03C9578E-7E3C-4335-9379-2D08AA5C9BC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C85F5BB-46D7-4ACF-BA47-B2D09B9C09BB}"/>
              </a:ext>
            </a:extLst>
          </p:cNvPr>
          <p:cNvSpPr>
            <a:spLocks noGrp="1"/>
          </p:cNvSpPr>
          <p:nvPr>
            <p:ph type="sldNum" sz="quarter" idx="12"/>
          </p:nvPr>
        </p:nvSpPr>
        <p:spPr/>
        <p:txBody>
          <a:bodyPr/>
          <a:lstStyle>
            <a:lvl1pPr>
              <a:defRPr/>
            </a:lvl1pPr>
          </a:lstStyle>
          <a:p>
            <a:pPr>
              <a:defRPr/>
            </a:pPr>
            <a:fld id="{BC48C1C2-0C45-4877-BAF1-68EB74F3DCCA}" type="slidenum">
              <a:rPr lang="en-US" altLang="en-US"/>
              <a:pPr>
                <a:defRPr/>
              </a:pPr>
              <a:t>‹#›</a:t>
            </a:fld>
            <a:endParaRPr lang="en-US" altLang="en-US"/>
          </a:p>
        </p:txBody>
      </p:sp>
    </p:spTree>
    <p:extLst>
      <p:ext uri="{BB962C8B-B14F-4D97-AF65-F5344CB8AC3E}">
        <p14:creationId xmlns:p14="http://schemas.microsoft.com/office/powerpoint/2010/main" val="1889404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B9D57-CC1E-4E5D-8CD3-5488F7BC25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E43520-B1DA-4A56-9C51-2FFDEBA88341}"/>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F0FD0DE-CCD8-4DA9-85DC-5B8947D91984}"/>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EB572E85-B0D5-4303-A8B9-5945032B5C19}"/>
              </a:ext>
            </a:extLst>
          </p:cNvPr>
          <p:cNvSpPr>
            <a:spLocks noGrp="1"/>
          </p:cNvSpPr>
          <p:nvPr>
            <p:ph type="dt" sz="half" idx="10"/>
          </p:nvPr>
        </p:nvSpPr>
        <p:spPr/>
        <p:txBody>
          <a:bodyPr/>
          <a:lstStyle>
            <a:lvl1pPr>
              <a:defRPr/>
            </a:lvl1pPr>
          </a:lstStyle>
          <a:p>
            <a:pPr>
              <a:defRPr/>
            </a:pPr>
            <a:fld id="{FF8FED1E-AFD1-4844-9E30-132FD9815A83}" type="datetimeFigureOut">
              <a:rPr lang="en-US" altLang="en-US"/>
              <a:pPr>
                <a:defRPr/>
              </a:pPr>
              <a:t>7/17/2019</a:t>
            </a:fld>
            <a:endParaRPr lang="en-US" altLang="en-US"/>
          </a:p>
        </p:txBody>
      </p:sp>
      <p:sp>
        <p:nvSpPr>
          <p:cNvPr id="6" name="Footer Placeholder 4">
            <a:extLst>
              <a:ext uri="{FF2B5EF4-FFF2-40B4-BE49-F238E27FC236}">
                <a16:creationId xmlns:a16="http://schemas.microsoft.com/office/drawing/2014/main" id="{1BD9C343-C447-43DD-B429-24EF2F9BE55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0884362-AE76-4762-B391-1A615C96F14F}"/>
              </a:ext>
            </a:extLst>
          </p:cNvPr>
          <p:cNvSpPr>
            <a:spLocks noGrp="1"/>
          </p:cNvSpPr>
          <p:nvPr>
            <p:ph type="sldNum" sz="quarter" idx="12"/>
          </p:nvPr>
        </p:nvSpPr>
        <p:spPr/>
        <p:txBody>
          <a:bodyPr/>
          <a:lstStyle>
            <a:lvl1pPr>
              <a:defRPr/>
            </a:lvl1pPr>
          </a:lstStyle>
          <a:p>
            <a:pPr>
              <a:defRPr/>
            </a:pPr>
            <a:fld id="{4B2F7B5C-E73D-4E5A-BE06-94116FE56606}" type="slidenum">
              <a:rPr lang="en-US" altLang="en-US"/>
              <a:pPr>
                <a:defRPr/>
              </a:pPr>
              <a:t>‹#›</a:t>
            </a:fld>
            <a:endParaRPr lang="en-US" altLang="en-US"/>
          </a:p>
        </p:txBody>
      </p:sp>
    </p:spTree>
    <p:extLst>
      <p:ext uri="{BB962C8B-B14F-4D97-AF65-F5344CB8AC3E}">
        <p14:creationId xmlns:p14="http://schemas.microsoft.com/office/powerpoint/2010/main" val="624187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2736-291F-43A1-B9E1-EECE97689DEE}"/>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17DD6F-C192-4A92-8202-884E219F03FA}"/>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16D0FE5-4D4B-444B-BFBA-72C9751674EE}"/>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0C6064-B7E5-44D5-B01C-5035DFDB8E21}"/>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DF8202E-0284-4A4A-A23F-C02BA9F7EC20}"/>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AEFF62EC-498E-48FB-9D5E-1FDC01779C5E}"/>
              </a:ext>
            </a:extLst>
          </p:cNvPr>
          <p:cNvSpPr>
            <a:spLocks noGrp="1"/>
          </p:cNvSpPr>
          <p:nvPr>
            <p:ph type="dt" sz="half" idx="10"/>
          </p:nvPr>
        </p:nvSpPr>
        <p:spPr/>
        <p:txBody>
          <a:bodyPr/>
          <a:lstStyle>
            <a:lvl1pPr>
              <a:defRPr/>
            </a:lvl1pPr>
          </a:lstStyle>
          <a:p>
            <a:pPr>
              <a:defRPr/>
            </a:pPr>
            <a:fld id="{55B2E1AB-653B-49E0-82B1-CE6D865546D7}" type="datetimeFigureOut">
              <a:rPr lang="en-US" altLang="en-US"/>
              <a:pPr>
                <a:defRPr/>
              </a:pPr>
              <a:t>7/17/2019</a:t>
            </a:fld>
            <a:endParaRPr lang="en-US" altLang="en-US"/>
          </a:p>
        </p:txBody>
      </p:sp>
      <p:sp>
        <p:nvSpPr>
          <p:cNvPr id="8" name="Footer Placeholder 4">
            <a:extLst>
              <a:ext uri="{FF2B5EF4-FFF2-40B4-BE49-F238E27FC236}">
                <a16:creationId xmlns:a16="http://schemas.microsoft.com/office/drawing/2014/main" id="{BB30D46D-88CD-4BAB-A5AC-743E267429DD}"/>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3E0253FF-16C5-4457-94DE-F743089967F5}"/>
              </a:ext>
            </a:extLst>
          </p:cNvPr>
          <p:cNvSpPr>
            <a:spLocks noGrp="1"/>
          </p:cNvSpPr>
          <p:nvPr>
            <p:ph type="sldNum" sz="quarter" idx="12"/>
          </p:nvPr>
        </p:nvSpPr>
        <p:spPr/>
        <p:txBody>
          <a:bodyPr/>
          <a:lstStyle>
            <a:lvl1pPr>
              <a:defRPr/>
            </a:lvl1pPr>
          </a:lstStyle>
          <a:p>
            <a:pPr>
              <a:defRPr/>
            </a:pPr>
            <a:fld id="{AE7642A4-4D58-48A6-9059-3818B084527E}" type="slidenum">
              <a:rPr lang="en-US" altLang="en-US"/>
              <a:pPr>
                <a:defRPr/>
              </a:pPr>
              <a:t>‹#›</a:t>
            </a:fld>
            <a:endParaRPr lang="en-US" altLang="en-US"/>
          </a:p>
        </p:txBody>
      </p:sp>
    </p:spTree>
    <p:extLst>
      <p:ext uri="{BB962C8B-B14F-4D97-AF65-F5344CB8AC3E}">
        <p14:creationId xmlns:p14="http://schemas.microsoft.com/office/powerpoint/2010/main" val="1404182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D10A4-4AC3-4A49-B44F-3468C9C1FEE8}"/>
              </a:ext>
            </a:extLst>
          </p:cNvPr>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BF22E3E8-15E9-40E6-A4FC-A60C24EE6417}"/>
              </a:ext>
            </a:extLst>
          </p:cNvPr>
          <p:cNvSpPr>
            <a:spLocks noGrp="1"/>
          </p:cNvSpPr>
          <p:nvPr>
            <p:ph type="dt" sz="half" idx="10"/>
          </p:nvPr>
        </p:nvSpPr>
        <p:spPr/>
        <p:txBody>
          <a:bodyPr/>
          <a:lstStyle>
            <a:lvl1pPr>
              <a:defRPr/>
            </a:lvl1pPr>
          </a:lstStyle>
          <a:p>
            <a:pPr>
              <a:defRPr/>
            </a:pPr>
            <a:fld id="{227C88C3-CF41-4527-A9A2-8CE3C44B03DD}" type="datetimeFigureOut">
              <a:rPr lang="en-US" altLang="en-US"/>
              <a:pPr>
                <a:defRPr/>
              </a:pPr>
              <a:t>7/17/2019</a:t>
            </a:fld>
            <a:endParaRPr lang="en-US" altLang="en-US"/>
          </a:p>
        </p:txBody>
      </p:sp>
      <p:sp>
        <p:nvSpPr>
          <p:cNvPr id="4" name="Footer Placeholder 4">
            <a:extLst>
              <a:ext uri="{FF2B5EF4-FFF2-40B4-BE49-F238E27FC236}">
                <a16:creationId xmlns:a16="http://schemas.microsoft.com/office/drawing/2014/main" id="{0B707F48-E66A-4089-B9BA-01F5232C19E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24F5F367-03F2-4F2C-B5E7-077B087A3157}"/>
              </a:ext>
            </a:extLst>
          </p:cNvPr>
          <p:cNvSpPr>
            <a:spLocks noGrp="1"/>
          </p:cNvSpPr>
          <p:nvPr>
            <p:ph type="sldNum" sz="quarter" idx="12"/>
          </p:nvPr>
        </p:nvSpPr>
        <p:spPr/>
        <p:txBody>
          <a:bodyPr/>
          <a:lstStyle>
            <a:lvl1pPr>
              <a:defRPr/>
            </a:lvl1pPr>
          </a:lstStyle>
          <a:p>
            <a:pPr>
              <a:defRPr/>
            </a:pPr>
            <a:fld id="{F8EC4724-482A-4038-9CAF-C234DD9374FD}" type="slidenum">
              <a:rPr lang="en-US" altLang="en-US"/>
              <a:pPr>
                <a:defRPr/>
              </a:pPr>
              <a:t>‹#›</a:t>
            </a:fld>
            <a:endParaRPr lang="en-US" altLang="en-US"/>
          </a:p>
        </p:txBody>
      </p:sp>
    </p:spTree>
    <p:extLst>
      <p:ext uri="{BB962C8B-B14F-4D97-AF65-F5344CB8AC3E}">
        <p14:creationId xmlns:p14="http://schemas.microsoft.com/office/powerpoint/2010/main" val="384313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E607F161-1530-4760-878B-82AEC40CD091}"/>
              </a:ext>
            </a:extLst>
          </p:cNvPr>
          <p:cNvSpPr>
            <a:spLocks noGrp="1"/>
          </p:cNvSpPr>
          <p:nvPr>
            <p:ph type="dt" sz="half" idx="10"/>
          </p:nvPr>
        </p:nvSpPr>
        <p:spPr/>
        <p:txBody>
          <a:bodyPr/>
          <a:lstStyle>
            <a:lvl1pPr>
              <a:defRPr/>
            </a:lvl1pPr>
          </a:lstStyle>
          <a:p>
            <a:pPr>
              <a:defRPr/>
            </a:pPr>
            <a:fld id="{74575568-92CF-455E-9BF1-B75199566196}" type="datetimeFigureOut">
              <a:rPr lang="en-US" altLang="en-US"/>
              <a:pPr>
                <a:defRPr/>
              </a:pPr>
              <a:t>7/17/2019</a:t>
            </a:fld>
            <a:endParaRPr lang="en-US" altLang="en-US"/>
          </a:p>
        </p:txBody>
      </p:sp>
      <p:sp>
        <p:nvSpPr>
          <p:cNvPr id="3" name="Footer Placeholder 4">
            <a:extLst>
              <a:ext uri="{FF2B5EF4-FFF2-40B4-BE49-F238E27FC236}">
                <a16:creationId xmlns:a16="http://schemas.microsoft.com/office/drawing/2014/main" id="{A3771E1C-FCD6-498A-8AF1-8084C7011277}"/>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35A80752-7946-4E79-8836-25ED95615D7E}"/>
              </a:ext>
            </a:extLst>
          </p:cNvPr>
          <p:cNvSpPr>
            <a:spLocks noGrp="1"/>
          </p:cNvSpPr>
          <p:nvPr>
            <p:ph type="sldNum" sz="quarter" idx="12"/>
          </p:nvPr>
        </p:nvSpPr>
        <p:spPr/>
        <p:txBody>
          <a:bodyPr/>
          <a:lstStyle>
            <a:lvl1pPr>
              <a:defRPr/>
            </a:lvl1pPr>
          </a:lstStyle>
          <a:p>
            <a:pPr>
              <a:defRPr/>
            </a:pPr>
            <a:fld id="{7F090898-4955-4A98-A387-DDB77A7ACB8D}" type="slidenum">
              <a:rPr lang="en-US" altLang="en-US"/>
              <a:pPr>
                <a:defRPr/>
              </a:pPr>
              <a:t>‹#›</a:t>
            </a:fld>
            <a:endParaRPr lang="en-US" altLang="en-US"/>
          </a:p>
        </p:txBody>
      </p:sp>
    </p:spTree>
    <p:extLst>
      <p:ext uri="{BB962C8B-B14F-4D97-AF65-F5344CB8AC3E}">
        <p14:creationId xmlns:p14="http://schemas.microsoft.com/office/powerpoint/2010/main" val="1811514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9CE45-2707-4522-9A7D-046B18E992B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5B1F88A-D516-4B0B-82BB-5D1C03EE6066}"/>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8803AD-96A3-432A-B22D-6C0DF82A801D}"/>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EC68A29E-A27D-49DD-8F02-4017C65D685B}"/>
              </a:ext>
            </a:extLst>
          </p:cNvPr>
          <p:cNvSpPr>
            <a:spLocks noGrp="1"/>
          </p:cNvSpPr>
          <p:nvPr>
            <p:ph type="dt" sz="half" idx="10"/>
          </p:nvPr>
        </p:nvSpPr>
        <p:spPr/>
        <p:txBody>
          <a:bodyPr/>
          <a:lstStyle>
            <a:lvl1pPr>
              <a:defRPr/>
            </a:lvl1pPr>
          </a:lstStyle>
          <a:p>
            <a:pPr>
              <a:defRPr/>
            </a:pPr>
            <a:fld id="{BE60C7BD-5E81-4008-8FFB-C558EE09FB93}" type="datetimeFigureOut">
              <a:rPr lang="en-US" altLang="en-US"/>
              <a:pPr>
                <a:defRPr/>
              </a:pPr>
              <a:t>7/17/2019</a:t>
            </a:fld>
            <a:endParaRPr lang="en-US" altLang="en-US"/>
          </a:p>
        </p:txBody>
      </p:sp>
      <p:sp>
        <p:nvSpPr>
          <p:cNvPr id="6" name="Footer Placeholder 4">
            <a:extLst>
              <a:ext uri="{FF2B5EF4-FFF2-40B4-BE49-F238E27FC236}">
                <a16:creationId xmlns:a16="http://schemas.microsoft.com/office/drawing/2014/main" id="{C33643B7-F3DB-4E83-8293-23DA7630FE2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22DEE08-C5F0-4DD2-A43C-FE4C36EFA14E}"/>
              </a:ext>
            </a:extLst>
          </p:cNvPr>
          <p:cNvSpPr>
            <a:spLocks noGrp="1"/>
          </p:cNvSpPr>
          <p:nvPr>
            <p:ph type="sldNum" sz="quarter" idx="12"/>
          </p:nvPr>
        </p:nvSpPr>
        <p:spPr/>
        <p:txBody>
          <a:bodyPr/>
          <a:lstStyle>
            <a:lvl1pPr>
              <a:defRPr/>
            </a:lvl1pPr>
          </a:lstStyle>
          <a:p>
            <a:pPr>
              <a:defRPr/>
            </a:pPr>
            <a:fld id="{9991D6DB-BF76-41E0-8D55-B43D112B6BB0}" type="slidenum">
              <a:rPr lang="en-US" altLang="en-US"/>
              <a:pPr>
                <a:defRPr/>
              </a:pPr>
              <a:t>‹#›</a:t>
            </a:fld>
            <a:endParaRPr lang="en-US" altLang="en-US"/>
          </a:p>
        </p:txBody>
      </p:sp>
    </p:spTree>
    <p:extLst>
      <p:ext uri="{BB962C8B-B14F-4D97-AF65-F5344CB8AC3E}">
        <p14:creationId xmlns:p14="http://schemas.microsoft.com/office/powerpoint/2010/main" val="2620468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9D100-9DCC-47D2-946D-C9686032E341}"/>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729ABAE3-DA7C-4C8A-AB38-BDDD09A2C996}"/>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a:extLst>
              <a:ext uri="{FF2B5EF4-FFF2-40B4-BE49-F238E27FC236}">
                <a16:creationId xmlns:a16="http://schemas.microsoft.com/office/drawing/2014/main" id="{30C56D13-3A2B-4D26-9CB7-BEA6FDCEE67D}"/>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E1FDC6CA-EEAF-442F-9DBC-51D04A3A43F6}"/>
              </a:ext>
            </a:extLst>
          </p:cNvPr>
          <p:cNvSpPr>
            <a:spLocks noGrp="1"/>
          </p:cNvSpPr>
          <p:nvPr>
            <p:ph type="dt" sz="half" idx="10"/>
          </p:nvPr>
        </p:nvSpPr>
        <p:spPr/>
        <p:txBody>
          <a:bodyPr/>
          <a:lstStyle>
            <a:lvl1pPr>
              <a:defRPr/>
            </a:lvl1pPr>
          </a:lstStyle>
          <a:p>
            <a:pPr>
              <a:defRPr/>
            </a:pPr>
            <a:fld id="{EAC22208-ED45-40D8-939A-CCCB341ACBB1}" type="datetimeFigureOut">
              <a:rPr lang="en-US" altLang="en-US"/>
              <a:pPr>
                <a:defRPr/>
              </a:pPr>
              <a:t>7/17/2019</a:t>
            </a:fld>
            <a:endParaRPr lang="en-US" altLang="en-US"/>
          </a:p>
        </p:txBody>
      </p:sp>
      <p:sp>
        <p:nvSpPr>
          <p:cNvPr id="6" name="Footer Placeholder 4">
            <a:extLst>
              <a:ext uri="{FF2B5EF4-FFF2-40B4-BE49-F238E27FC236}">
                <a16:creationId xmlns:a16="http://schemas.microsoft.com/office/drawing/2014/main" id="{B0DC9A85-89A0-4BCE-A2DC-A7C2201BB26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9B79B8A-8197-4548-AA08-471BAF3F2665}"/>
              </a:ext>
            </a:extLst>
          </p:cNvPr>
          <p:cNvSpPr>
            <a:spLocks noGrp="1"/>
          </p:cNvSpPr>
          <p:nvPr>
            <p:ph type="sldNum" sz="quarter" idx="12"/>
          </p:nvPr>
        </p:nvSpPr>
        <p:spPr/>
        <p:txBody>
          <a:bodyPr/>
          <a:lstStyle>
            <a:lvl1pPr>
              <a:defRPr/>
            </a:lvl1pPr>
          </a:lstStyle>
          <a:p>
            <a:pPr>
              <a:defRPr/>
            </a:pPr>
            <a:fld id="{B7B7C60B-6407-424F-B2BB-3DD63DA40CAA}" type="slidenum">
              <a:rPr lang="en-US" altLang="en-US"/>
              <a:pPr>
                <a:defRPr/>
              </a:pPr>
              <a:t>‹#›</a:t>
            </a:fld>
            <a:endParaRPr lang="en-US" altLang="en-US"/>
          </a:p>
        </p:txBody>
      </p:sp>
    </p:spTree>
    <p:extLst>
      <p:ext uri="{BB962C8B-B14F-4D97-AF65-F5344CB8AC3E}">
        <p14:creationId xmlns:p14="http://schemas.microsoft.com/office/powerpoint/2010/main" val="1464310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2E77F-EA78-476A-9EC3-D271E8A6957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3902E9-B5EE-4815-BECD-91DB85FFAF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008D83-C5C2-47FF-8E2A-93F24DFA44DF}"/>
              </a:ext>
            </a:extLst>
          </p:cNvPr>
          <p:cNvSpPr>
            <a:spLocks noGrp="1"/>
          </p:cNvSpPr>
          <p:nvPr>
            <p:ph type="dt" sz="half" idx="10"/>
          </p:nvPr>
        </p:nvSpPr>
        <p:spPr/>
        <p:txBody>
          <a:bodyPr/>
          <a:lstStyle>
            <a:lvl1pPr>
              <a:defRPr/>
            </a:lvl1pPr>
          </a:lstStyle>
          <a:p>
            <a:pPr>
              <a:defRPr/>
            </a:pPr>
            <a:fld id="{01B67E06-2E07-4F2F-A584-82AA3066DB34}" type="datetimeFigureOut">
              <a:rPr lang="en-US" altLang="en-US"/>
              <a:pPr>
                <a:defRPr/>
              </a:pPr>
              <a:t>7/17/2019</a:t>
            </a:fld>
            <a:endParaRPr lang="en-US" altLang="en-US"/>
          </a:p>
        </p:txBody>
      </p:sp>
      <p:sp>
        <p:nvSpPr>
          <p:cNvPr id="5" name="Footer Placeholder 4">
            <a:extLst>
              <a:ext uri="{FF2B5EF4-FFF2-40B4-BE49-F238E27FC236}">
                <a16:creationId xmlns:a16="http://schemas.microsoft.com/office/drawing/2014/main" id="{4CD0949A-3877-41EF-9016-B701D4D93F1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89F64B8-A0D5-4552-A52E-A085BD0070BF}"/>
              </a:ext>
            </a:extLst>
          </p:cNvPr>
          <p:cNvSpPr>
            <a:spLocks noGrp="1"/>
          </p:cNvSpPr>
          <p:nvPr>
            <p:ph type="sldNum" sz="quarter" idx="12"/>
          </p:nvPr>
        </p:nvSpPr>
        <p:spPr/>
        <p:txBody>
          <a:bodyPr/>
          <a:lstStyle>
            <a:lvl1pPr>
              <a:defRPr/>
            </a:lvl1pPr>
          </a:lstStyle>
          <a:p>
            <a:pPr>
              <a:defRPr/>
            </a:pPr>
            <a:fld id="{5FC68187-A7FE-4A8E-92AD-38C2F3666191}" type="slidenum">
              <a:rPr lang="en-US" altLang="en-US"/>
              <a:pPr>
                <a:defRPr/>
              </a:pPr>
              <a:t>‹#›</a:t>
            </a:fld>
            <a:endParaRPr lang="en-US" altLang="en-US"/>
          </a:p>
        </p:txBody>
      </p:sp>
    </p:spTree>
    <p:extLst>
      <p:ext uri="{BB962C8B-B14F-4D97-AF65-F5344CB8AC3E}">
        <p14:creationId xmlns:p14="http://schemas.microsoft.com/office/powerpoint/2010/main" val="1307461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BA1A30-F4D7-4BF7-9F33-64FEA1F13E34}"/>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6B2A1A-68FE-468F-9BB2-CFADC9A69C58}"/>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6440FA-7672-4C72-983E-3411D7D2CE9B}"/>
              </a:ext>
            </a:extLst>
          </p:cNvPr>
          <p:cNvSpPr>
            <a:spLocks noGrp="1"/>
          </p:cNvSpPr>
          <p:nvPr>
            <p:ph type="dt" sz="half" idx="10"/>
          </p:nvPr>
        </p:nvSpPr>
        <p:spPr/>
        <p:txBody>
          <a:bodyPr/>
          <a:lstStyle>
            <a:lvl1pPr>
              <a:defRPr/>
            </a:lvl1pPr>
          </a:lstStyle>
          <a:p>
            <a:pPr>
              <a:defRPr/>
            </a:pPr>
            <a:fld id="{90CC3ABB-2CA8-413E-B62D-C59A6DF5116E}" type="datetimeFigureOut">
              <a:rPr lang="en-US" altLang="en-US"/>
              <a:pPr>
                <a:defRPr/>
              </a:pPr>
              <a:t>7/17/2019</a:t>
            </a:fld>
            <a:endParaRPr lang="en-US" altLang="en-US"/>
          </a:p>
        </p:txBody>
      </p:sp>
      <p:sp>
        <p:nvSpPr>
          <p:cNvPr id="5" name="Footer Placeholder 4">
            <a:extLst>
              <a:ext uri="{FF2B5EF4-FFF2-40B4-BE49-F238E27FC236}">
                <a16:creationId xmlns:a16="http://schemas.microsoft.com/office/drawing/2014/main" id="{E2C5309C-D3E8-4151-ABCB-6E4EF200714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C80C26B-1421-42A5-A9D7-C19E0125375A}"/>
              </a:ext>
            </a:extLst>
          </p:cNvPr>
          <p:cNvSpPr>
            <a:spLocks noGrp="1"/>
          </p:cNvSpPr>
          <p:nvPr>
            <p:ph type="sldNum" sz="quarter" idx="12"/>
          </p:nvPr>
        </p:nvSpPr>
        <p:spPr/>
        <p:txBody>
          <a:bodyPr/>
          <a:lstStyle>
            <a:lvl1pPr>
              <a:defRPr/>
            </a:lvl1pPr>
          </a:lstStyle>
          <a:p>
            <a:pPr>
              <a:defRPr/>
            </a:pPr>
            <a:fld id="{1CAF22D4-41F7-43F2-955E-54B64E6D284E}" type="slidenum">
              <a:rPr lang="en-US" altLang="en-US"/>
              <a:pPr>
                <a:defRPr/>
              </a:pPr>
              <a:t>‹#›</a:t>
            </a:fld>
            <a:endParaRPr lang="en-US" altLang="en-US"/>
          </a:p>
        </p:txBody>
      </p:sp>
    </p:spTree>
    <p:extLst>
      <p:ext uri="{BB962C8B-B14F-4D97-AF65-F5344CB8AC3E}">
        <p14:creationId xmlns:p14="http://schemas.microsoft.com/office/powerpoint/2010/main" val="757273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79B398E-A841-4ABF-8503-1BB23E31520E}"/>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 name="Text Placeholder 2">
            <a:extLst>
              <a:ext uri="{FF2B5EF4-FFF2-40B4-BE49-F238E27FC236}">
                <a16:creationId xmlns:a16="http://schemas.microsoft.com/office/drawing/2014/main" id="{F18E35C6-555F-46D0-A218-63157D93AAA4}"/>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5E4AD5-E7EA-4965-BA5E-5FF5AFD71F5C}"/>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mn-lt"/>
              </a:defRPr>
            </a:lvl1pPr>
          </a:lstStyle>
          <a:p>
            <a:pPr>
              <a:defRPr/>
            </a:pPr>
            <a:fld id="{85658C02-64C6-4EAB-B145-E60AD722FE0B}" type="datetimeFigureOut">
              <a:rPr lang="en-US" altLang="en-US"/>
              <a:pPr>
                <a:defRPr/>
              </a:pPr>
              <a:t>7/17/2019</a:t>
            </a:fld>
            <a:endParaRPr lang="en-US" altLang="en-US"/>
          </a:p>
        </p:txBody>
      </p:sp>
      <p:sp>
        <p:nvSpPr>
          <p:cNvPr id="5" name="Footer Placeholder 4">
            <a:extLst>
              <a:ext uri="{FF2B5EF4-FFF2-40B4-BE49-F238E27FC236}">
                <a16:creationId xmlns:a16="http://schemas.microsoft.com/office/drawing/2014/main" id="{FFB26BA7-7322-41CB-89ED-3835AB4D85A6}"/>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4B9343F0-E31A-4CF1-B971-6066546D6704}"/>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mn-lt"/>
              </a:defRPr>
            </a:lvl1pPr>
          </a:lstStyle>
          <a:p>
            <a:pPr>
              <a:defRPr/>
            </a:pPr>
            <a:fld id="{AC164F8E-8F65-44B5-A470-BFE565B83B4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fontAlgn="base">
        <a:lnSpc>
          <a:spcPct val="90000"/>
        </a:lnSpc>
        <a:spcBef>
          <a:spcPct val="0"/>
        </a:spcBef>
        <a:spcAft>
          <a:spcPct val="0"/>
        </a:spcAft>
        <a:defRPr sz="3300" kern="1200">
          <a:solidFill>
            <a:schemeClr val="tx1"/>
          </a:solidFill>
          <a:latin typeface="+mj-lt"/>
          <a:ea typeface="+mj-ea"/>
          <a:cs typeface="+mj-cs"/>
        </a:defRPr>
      </a:lvl1pPr>
      <a:lvl2pPr algn="l" defTabSz="685800" rtl="0" fontAlgn="base">
        <a:lnSpc>
          <a:spcPct val="90000"/>
        </a:lnSpc>
        <a:spcBef>
          <a:spcPct val="0"/>
        </a:spcBef>
        <a:spcAft>
          <a:spcPct val="0"/>
        </a:spcAft>
        <a:defRPr sz="3300">
          <a:solidFill>
            <a:schemeClr val="tx1"/>
          </a:solidFill>
          <a:latin typeface="Calibri Light" panose="020F0302020204030204" pitchFamily="34" charset="0"/>
        </a:defRPr>
      </a:lvl2pPr>
      <a:lvl3pPr algn="l" defTabSz="685800" rtl="0" fontAlgn="base">
        <a:lnSpc>
          <a:spcPct val="90000"/>
        </a:lnSpc>
        <a:spcBef>
          <a:spcPct val="0"/>
        </a:spcBef>
        <a:spcAft>
          <a:spcPct val="0"/>
        </a:spcAft>
        <a:defRPr sz="3300">
          <a:solidFill>
            <a:schemeClr val="tx1"/>
          </a:solidFill>
          <a:latin typeface="Calibri Light" panose="020F0302020204030204" pitchFamily="34" charset="0"/>
        </a:defRPr>
      </a:lvl3pPr>
      <a:lvl4pPr algn="l" defTabSz="685800" rtl="0" fontAlgn="base">
        <a:lnSpc>
          <a:spcPct val="90000"/>
        </a:lnSpc>
        <a:spcBef>
          <a:spcPct val="0"/>
        </a:spcBef>
        <a:spcAft>
          <a:spcPct val="0"/>
        </a:spcAft>
        <a:defRPr sz="3300">
          <a:solidFill>
            <a:schemeClr val="tx1"/>
          </a:solidFill>
          <a:latin typeface="Calibri Light" panose="020F0302020204030204" pitchFamily="34" charset="0"/>
        </a:defRPr>
      </a:lvl4pPr>
      <a:lvl5pPr algn="l" defTabSz="685800" rtl="0" fontAlgn="base">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hyperlink" Target="http://www.audiredesign.com/" TargetMode="External"/><Relationship Id="rId4" Type="http://schemas.openxmlformats.org/officeDocument/2006/relationships/hyperlink" Target="mailto:info@audiredesign.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Picture 4">
            <a:extLst>
              <a:ext uri="{FF2B5EF4-FFF2-40B4-BE49-F238E27FC236}">
                <a16:creationId xmlns:a16="http://schemas.microsoft.com/office/drawing/2014/main" id="{1757A5B6-FFF2-4216-8D03-9F8C4BF082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279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itle 1">
            <a:extLst>
              <a:ext uri="{FF2B5EF4-FFF2-40B4-BE49-F238E27FC236}">
                <a16:creationId xmlns:a16="http://schemas.microsoft.com/office/drawing/2014/main" id="{52A40A3E-5744-4D60-9336-17A61288E6C8}"/>
              </a:ext>
            </a:extLst>
          </p:cNvPr>
          <p:cNvSpPr>
            <a:spLocks noGrp="1" noChangeArrowheads="1"/>
          </p:cNvSpPr>
          <p:nvPr>
            <p:ph type="title"/>
          </p:nvPr>
        </p:nvSpPr>
        <p:spPr>
          <a:xfrm>
            <a:off x="0" y="2571750"/>
            <a:ext cx="9144000" cy="1300163"/>
          </a:xfrm>
        </p:spPr>
        <p:txBody>
          <a:bodyPr/>
          <a:lstStyle/>
          <a:p>
            <a:pPr algn="ctr"/>
            <a:r>
              <a:rPr lang="en-US" altLang="en-US">
                <a:latin typeface="Arial" panose="020B0604020202020204" pitchFamily="34" charset="0"/>
                <a:cs typeface="Arial" panose="020B0604020202020204" pitchFamily="34" charset="0"/>
              </a:rPr>
              <a:t>Case Studies for the use of </a:t>
            </a:r>
          </a:p>
        </p:txBody>
      </p:sp>
      <p:pic>
        <p:nvPicPr>
          <p:cNvPr id="3076" name="Picture 2">
            <a:extLst>
              <a:ext uri="{FF2B5EF4-FFF2-40B4-BE49-F238E27FC236}">
                <a16:creationId xmlns:a16="http://schemas.microsoft.com/office/drawing/2014/main" id="{AEED07AB-6ADC-40EB-8A5F-858841B47F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5638" y="3613150"/>
            <a:ext cx="52927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Content Placeholder 6">
            <a:extLst>
              <a:ext uri="{FF2B5EF4-FFF2-40B4-BE49-F238E27FC236}">
                <a16:creationId xmlns:a16="http://schemas.microsoft.com/office/drawing/2014/main" id="{76666A1F-101F-4B3D-B9DD-9C564CCC68CB}"/>
              </a:ext>
            </a:extLst>
          </p:cNvPr>
          <p:cNvSpPr>
            <a:spLocks noGrp="1" noChangeArrowheads="1"/>
          </p:cNvSpPr>
          <p:nvPr>
            <p:ph idx="1"/>
          </p:nvPr>
        </p:nvSpPr>
        <p:spPr bwMode="auto">
          <a:xfrm>
            <a:off x="7121525" y="4757738"/>
            <a:ext cx="2314575" cy="385762"/>
          </a:xfrm>
        </p:spPr>
        <p:txBody>
          <a:bodyPr wrap="square" numCol="1" anchor="t" anchorCtr="0" compatLnSpc="1">
            <a:prstTxWarp prst="textNoShape">
              <a:avLst/>
            </a:prstTxWarp>
          </a:bodyPr>
          <a:lstStyle/>
          <a:p>
            <a:pPr marL="0" indent="0">
              <a:buFont typeface="Arial" panose="020B0604020202020204" pitchFamily="34" charset="0"/>
              <a:buNone/>
            </a:pPr>
            <a:r>
              <a:rPr lang="en-US" altLang="en-US"/>
              <a:t>By Audire Design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2EABD2A-95FB-4837-B09F-F1B494687A33}"/>
              </a:ext>
            </a:extLst>
          </p:cNvPr>
          <p:cNvSpPr/>
          <p:nvPr/>
        </p:nvSpPr>
        <p:spPr>
          <a:xfrm>
            <a:off x="0" y="0"/>
            <a:ext cx="9144000" cy="5143500"/>
          </a:xfrm>
          <a:prstGeom prst="rect">
            <a:avLst/>
          </a:prstGeom>
          <a:solidFill>
            <a:srgbClr val="E2EAF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99" name="Title 1">
            <a:extLst>
              <a:ext uri="{FF2B5EF4-FFF2-40B4-BE49-F238E27FC236}">
                <a16:creationId xmlns:a16="http://schemas.microsoft.com/office/drawing/2014/main" id="{90F96299-7614-44FB-9235-3FE71CEA21B0}"/>
              </a:ext>
            </a:extLst>
          </p:cNvPr>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A little background</a:t>
            </a:r>
          </a:p>
        </p:txBody>
      </p:sp>
      <p:sp>
        <p:nvSpPr>
          <p:cNvPr id="4100" name="Content Placeholder 2">
            <a:extLst>
              <a:ext uri="{FF2B5EF4-FFF2-40B4-BE49-F238E27FC236}">
                <a16:creationId xmlns:a16="http://schemas.microsoft.com/office/drawing/2014/main" id="{F71AB4DF-5CA4-43B4-95C8-9CCAB2904951}"/>
              </a:ext>
            </a:extLst>
          </p:cNvPr>
          <p:cNvSpPr>
            <a:spLocks noGrp="1" noChangeArrowheads="1"/>
          </p:cNvSpPr>
          <p:nvPr>
            <p:ph idx="1"/>
          </p:nvPr>
        </p:nvSpPr>
        <p:spPr bwMode="auto"/>
        <p:txBody>
          <a:bodyPr wrap="square" numCol="1" anchor="t" anchorCtr="0" compatLnSpc="1">
            <a:prstTxWarp prst="textNoShape">
              <a:avLst/>
            </a:prstTxWarp>
          </a:bodyPr>
          <a:lstStyle/>
          <a:p>
            <a:r>
              <a:rPr lang="en-US" altLang="en-US">
                <a:latin typeface="Arial" panose="020B0604020202020204" pitchFamily="34" charset="0"/>
                <a:cs typeface="Arial" panose="020B0604020202020204" pitchFamily="34" charset="0"/>
              </a:rPr>
              <a:t>About your presenter…Joe Patten</a:t>
            </a:r>
          </a:p>
          <a:p>
            <a:endParaRPr lang="en-US" altLang="en-US">
              <a:latin typeface="Arial" panose="020B0604020202020204" pitchFamily="34" charset="0"/>
              <a:cs typeface="Arial" panose="020B0604020202020204" pitchFamily="34" charset="0"/>
            </a:endParaRPr>
          </a:p>
          <a:p>
            <a:r>
              <a:rPr lang="en-US" altLang="en-US" sz="1800">
                <a:latin typeface="Arial" panose="020B0604020202020204" pitchFamily="34" charset="0"/>
                <a:cs typeface="Arial" panose="020B0604020202020204" pitchFamily="34" charset="0"/>
              </a:rPr>
              <a:t>25 years in the communication industry starting in the trenches as a technician.</a:t>
            </a:r>
          </a:p>
          <a:p>
            <a:r>
              <a:rPr lang="en-US" altLang="en-US" sz="1800">
                <a:latin typeface="Arial" panose="020B0604020202020204" pitchFamily="34" charset="0"/>
                <a:cs typeface="Arial" panose="020B0604020202020204" pitchFamily="34" charset="0"/>
              </a:rPr>
              <a:t>Audio Visual, CCTV, Telcom, SCADA, LAN/WAN, Fiber specialist</a:t>
            </a:r>
          </a:p>
          <a:p>
            <a:r>
              <a:rPr lang="en-US" altLang="en-US" sz="1800">
                <a:latin typeface="Arial" panose="020B0604020202020204" pitchFamily="34" charset="0"/>
                <a:cs typeface="Arial" panose="020B0604020202020204" pitchFamily="34" charset="0"/>
              </a:rPr>
              <a:t>Expertise in base building infrastructure; both large and small scale</a:t>
            </a:r>
          </a:p>
          <a:p>
            <a:r>
              <a:rPr lang="en-US" altLang="en-US" sz="1800">
                <a:latin typeface="Arial" panose="020B0604020202020204" pitchFamily="34" charset="0"/>
                <a:cs typeface="Arial" panose="020B0604020202020204" pitchFamily="34" charset="0"/>
              </a:rPr>
              <a:t>Audio design, engineering, configuration, programming and commissioning</a:t>
            </a:r>
          </a:p>
          <a:p>
            <a:r>
              <a:rPr lang="en-US" altLang="en-US" sz="1800">
                <a:latin typeface="Arial" panose="020B0604020202020204" pitchFamily="34" charset="0"/>
                <a:cs typeface="Arial" panose="020B0604020202020204" pitchFamily="34" charset="0"/>
              </a:rPr>
              <a:t>Principal with Audire Design, Associate with Communication Designs Associates</a:t>
            </a:r>
          </a:p>
          <a:p>
            <a:endParaRPr lang="en-US" altLang="en-US">
              <a:latin typeface="Arial" panose="020B0604020202020204" pitchFamily="34" charset="0"/>
              <a:cs typeface="Arial" panose="020B0604020202020204" pitchFamily="34" charset="0"/>
            </a:endParaRPr>
          </a:p>
          <a:p>
            <a:endParaRPr lang="en-US" altLang="en-US">
              <a:latin typeface="Arial" panose="020B0604020202020204" pitchFamily="34" charset="0"/>
              <a:cs typeface="Arial" panose="020B0604020202020204" pitchFamily="34" charset="0"/>
            </a:endParaRPr>
          </a:p>
          <a:p>
            <a:endParaRPr lang="en-US" altLang="en-US">
              <a:latin typeface="Arial" panose="020B0604020202020204" pitchFamily="34" charset="0"/>
              <a:cs typeface="Arial" panose="020B0604020202020204" pitchFamily="34" charset="0"/>
            </a:endParaRPr>
          </a:p>
        </p:txBody>
      </p:sp>
      <p:pic>
        <p:nvPicPr>
          <p:cNvPr id="4101" name="Picture 3">
            <a:extLst>
              <a:ext uri="{FF2B5EF4-FFF2-40B4-BE49-F238E27FC236}">
                <a16:creationId xmlns:a16="http://schemas.microsoft.com/office/drawing/2014/main" id="{64091D16-F36B-4C79-99D5-39C1E89FB3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2675" y="254000"/>
            <a:ext cx="27051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DB82D3-8C5D-42F2-8F38-95BFEA27EBD0}"/>
              </a:ext>
            </a:extLst>
          </p:cNvPr>
          <p:cNvSpPr/>
          <p:nvPr/>
        </p:nvSpPr>
        <p:spPr>
          <a:xfrm>
            <a:off x="0" y="0"/>
            <a:ext cx="9144000" cy="5143500"/>
          </a:xfrm>
          <a:prstGeom prst="rect">
            <a:avLst/>
          </a:prstGeom>
          <a:solidFill>
            <a:srgbClr val="E2EAF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itle 1">
            <a:extLst>
              <a:ext uri="{FF2B5EF4-FFF2-40B4-BE49-F238E27FC236}">
                <a16:creationId xmlns:a16="http://schemas.microsoft.com/office/drawing/2014/main" id="{2ADA2EDC-DE2A-4007-AA43-72FE1F7DDB8B}"/>
              </a:ext>
            </a:extLst>
          </p:cNvPr>
          <p:cNvSpPr>
            <a:spLocks noGrp="1" noChangeArrowheads="1"/>
          </p:cNvSpPr>
          <p:nvPr>
            <p:ph type="title"/>
          </p:nvPr>
        </p:nvSpPr>
        <p:spPr>
          <a:xfrm>
            <a:off x="787400" y="206375"/>
            <a:ext cx="8229600" cy="857250"/>
          </a:xfrm>
        </p:spPr>
        <p:txBody>
          <a:bodyPr/>
          <a:lstStyle/>
          <a:p>
            <a:pPr algn="r"/>
            <a:r>
              <a:rPr lang="en-US" altLang="en-US">
                <a:latin typeface="Arial" panose="020B0604020202020204" pitchFamily="34" charset="0"/>
                <a:cs typeface="Arial" panose="020B0604020202020204" pitchFamily="34" charset="0"/>
              </a:rPr>
              <a:t>Audire Design</a:t>
            </a:r>
          </a:p>
        </p:txBody>
      </p:sp>
      <p:sp>
        <p:nvSpPr>
          <p:cNvPr id="5124" name="Content Placeholder 2">
            <a:extLst>
              <a:ext uri="{FF2B5EF4-FFF2-40B4-BE49-F238E27FC236}">
                <a16:creationId xmlns:a16="http://schemas.microsoft.com/office/drawing/2014/main" id="{D5A7B76A-15A2-4F07-8EE8-51D2CDE22AF2}"/>
              </a:ext>
            </a:extLst>
          </p:cNvPr>
          <p:cNvSpPr>
            <a:spLocks noGrp="1" noChangeArrowheads="1"/>
          </p:cNvSpPr>
          <p:nvPr>
            <p:ph idx="1"/>
          </p:nvPr>
        </p:nvSpPr>
        <p:spPr bwMode="auto">
          <a:xfrm>
            <a:off x="457200" y="1325563"/>
            <a:ext cx="8559800" cy="3268662"/>
          </a:xfrm>
        </p:spPr>
        <p:txBody>
          <a:bodyPr wrap="square" numCol="1" anchor="t" anchorCtr="0" compatLnSpc="1">
            <a:prstTxWarp prst="textNoShape">
              <a:avLst/>
            </a:prstTxWarp>
          </a:bodyPr>
          <a:lstStyle/>
          <a:p>
            <a:pPr marL="2686050" indent="0"/>
            <a:r>
              <a:rPr lang="en-US" altLang="en-US">
                <a:latin typeface="Arial" panose="020B0604020202020204" pitchFamily="34" charset="0"/>
                <a:cs typeface="Arial" panose="020B0604020202020204" pitchFamily="34" charset="0"/>
              </a:rPr>
              <a:t>Audire Design delivers expertly engineered and installed commercial audio solutions for corporate, education, professional audio, house of worship and transportation industry clients both nationally and worldwide.</a:t>
            </a:r>
          </a:p>
          <a:p>
            <a:pPr marL="2686050" indent="0"/>
            <a:endParaRPr lang="en-US" altLang="en-US" sz="2000">
              <a:latin typeface="Arial" panose="020B0604020202020204" pitchFamily="34" charset="0"/>
              <a:cs typeface="Arial" panose="020B0604020202020204" pitchFamily="34" charset="0"/>
            </a:endParaRPr>
          </a:p>
          <a:p>
            <a:pPr marL="2686050" indent="0"/>
            <a:r>
              <a:rPr lang="en-US" altLang="en-US" sz="2000">
                <a:latin typeface="Arial" panose="020B0604020202020204" pitchFamily="34" charset="0"/>
                <a:cs typeface="Arial" panose="020B0604020202020204" pitchFamily="34" charset="0"/>
              </a:rPr>
              <a:t>www.audiredesign.com</a:t>
            </a:r>
          </a:p>
        </p:txBody>
      </p:sp>
      <p:pic>
        <p:nvPicPr>
          <p:cNvPr id="5125" name="Picture 2">
            <a:extLst>
              <a:ext uri="{FF2B5EF4-FFF2-40B4-BE49-F238E27FC236}">
                <a16:creationId xmlns:a16="http://schemas.microsoft.com/office/drawing/2014/main" id="{715AA2EB-1736-49E7-AC71-19BECC9644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438" y="206375"/>
            <a:ext cx="2801937" cy="479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EA78130-13BC-4D6A-909A-10868978DB49}"/>
              </a:ext>
            </a:extLst>
          </p:cNvPr>
          <p:cNvSpPr/>
          <p:nvPr/>
        </p:nvSpPr>
        <p:spPr>
          <a:xfrm>
            <a:off x="0" y="0"/>
            <a:ext cx="9144000" cy="5143500"/>
          </a:xfrm>
          <a:prstGeom prst="rect">
            <a:avLst/>
          </a:prstGeom>
          <a:solidFill>
            <a:srgbClr val="E2EAF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171" name="Title 1">
            <a:extLst>
              <a:ext uri="{FF2B5EF4-FFF2-40B4-BE49-F238E27FC236}">
                <a16:creationId xmlns:a16="http://schemas.microsoft.com/office/drawing/2014/main" id="{4951C9AD-7798-4009-AC99-8D7DD8BC911F}"/>
              </a:ext>
            </a:extLst>
          </p:cNvPr>
          <p:cNvSpPr>
            <a:spLocks noGrp="1" noChangeArrowheads="1"/>
          </p:cNvSpPr>
          <p:nvPr>
            <p:ph type="title"/>
          </p:nvPr>
        </p:nvSpPr>
        <p:spPr/>
        <p:txBody>
          <a:bodyPr/>
          <a:lstStyle/>
          <a:p>
            <a:r>
              <a:rPr lang="en-US" altLang="en-US" i="1">
                <a:latin typeface="Arial" panose="020B0604020202020204" pitchFamily="34" charset="0"/>
                <a:cs typeface="Arial" panose="020B0604020202020204" pitchFamily="34" charset="0"/>
              </a:rPr>
              <a:t>Design considerations (Old School)</a:t>
            </a:r>
            <a:endParaRPr lang="en-US" altLang="en-US">
              <a:latin typeface="Arial" panose="020B0604020202020204" pitchFamily="34" charset="0"/>
              <a:cs typeface="Arial" panose="020B0604020202020204" pitchFamily="34" charset="0"/>
            </a:endParaRPr>
          </a:p>
        </p:txBody>
      </p:sp>
      <p:sp>
        <p:nvSpPr>
          <p:cNvPr id="7172" name="Content Placeholder 2">
            <a:extLst>
              <a:ext uri="{FF2B5EF4-FFF2-40B4-BE49-F238E27FC236}">
                <a16:creationId xmlns:a16="http://schemas.microsoft.com/office/drawing/2014/main" id="{25EE9CBB-F556-48CC-847F-C9A31D2B2AEC}"/>
              </a:ext>
            </a:extLst>
          </p:cNvPr>
          <p:cNvSpPr>
            <a:spLocks noGrp="1" noChangeArrowheads="1"/>
          </p:cNvSpPr>
          <p:nvPr>
            <p:ph idx="1"/>
          </p:nvPr>
        </p:nvSpPr>
        <p:spPr bwMode="auto">
          <a:xfrm>
            <a:off x="457200" y="1325563"/>
            <a:ext cx="4038600" cy="3268662"/>
          </a:xfrm>
        </p:spPr>
        <p:txBody>
          <a:bodyPr wrap="square" numCol="1" anchor="t" anchorCtr="0" compatLnSpc="1">
            <a:prstTxWarp prst="textNoShape">
              <a:avLst/>
            </a:prstTxWarp>
          </a:bodyPr>
          <a:lstStyle/>
          <a:p>
            <a:r>
              <a:rPr lang="en-US" altLang="en-US" sz="2000">
                <a:latin typeface="Arial" panose="020B0604020202020204" pitchFamily="34" charset="0"/>
                <a:cs typeface="Arial" panose="020B0604020202020204" pitchFamily="34" charset="0"/>
              </a:rPr>
              <a:t>Conference room example:</a:t>
            </a:r>
          </a:p>
          <a:p>
            <a:r>
              <a:rPr lang="en-US" altLang="en-US" sz="2000">
                <a:latin typeface="Arial" panose="020B0604020202020204" pitchFamily="34" charset="0"/>
                <a:cs typeface="Arial" panose="020B0604020202020204" pitchFamily="34" charset="0"/>
              </a:rPr>
              <a:t>Each room would be it’s own “system” complete with separate HVAC, Electric, Storage.</a:t>
            </a:r>
          </a:p>
          <a:p>
            <a:r>
              <a:rPr lang="en-US" altLang="en-US" sz="2000">
                <a:latin typeface="Arial" panose="020B0604020202020204" pitchFamily="34" charset="0"/>
                <a:cs typeface="Arial" panose="020B0604020202020204" pitchFamily="34" charset="0"/>
              </a:rPr>
              <a:t>Infrastructure was costly.</a:t>
            </a:r>
          </a:p>
        </p:txBody>
      </p:sp>
      <p:pic>
        <p:nvPicPr>
          <p:cNvPr id="7173" name="Picture 2">
            <a:extLst>
              <a:ext uri="{FF2B5EF4-FFF2-40B4-BE49-F238E27FC236}">
                <a16:creationId xmlns:a16="http://schemas.microsoft.com/office/drawing/2014/main" id="{DF45A41B-300D-4F76-9150-72F394EED8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835150"/>
            <a:ext cx="4354513"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3B4BD5-C0A8-4325-A57C-B3E6776F1845}"/>
              </a:ext>
            </a:extLst>
          </p:cNvPr>
          <p:cNvSpPr/>
          <p:nvPr/>
        </p:nvSpPr>
        <p:spPr>
          <a:xfrm>
            <a:off x="0" y="0"/>
            <a:ext cx="9144000" cy="5143500"/>
          </a:xfrm>
          <a:prstGeom prst="rect">
            <a:avLst/>
          </a:prstGeom>
          <a:solidFill>
            <a:srgbClr val="E2EAF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195" name="Title 1">
            <a:extLst>
              <a:ext uri="{FF2B5EF4-FFF2-40B4-BE49-F238E27FC236}">
                <a16:creationId xmlns:a16="http://schemas.microsoft.com/office/drawing/2014/main" id="{F58C54A4-178A-4B58-83BC-88EDA75BD3AD}"/>
              </a:ext>
            </a:extLst>
          </p:cNvPr>
          <p:cNvSpPr>
            <a:spLocks noGrp="1" noChangeArrowheads="1"/>
          </p:cNvSpPr>
          <p:nvPr>
            <p:ph type="title"/>
          </p:nvPr>
        </p:nvSpPr>
        <p:spPr/>
        <p:txBody>
          <a:bodyPr/>
          <a:lstStyle/>
          <a:p>
            <a:r>
              <a:rPr lang="en-US" altLang="en-US" i="1">
                <a:latin typeface="Arial" panose="020B0604020202020204" pitchFamily="34" charset="0"/>
                <a:cs typeface="Arial" panose="020B0604020202020204" pitchFamily="34" charset="0"/>
              </a:rPr>
              <a:t>Design considerations (New School)</a:t>
            </a:r>
            <a:endParaRPr lang="en-US" altLang="en-US">
              <a:latin typeface="Arial" panose="020B0604020202020204" pitchFamily="34" charset="0"/>
              <a:cs typeface="Arial" panose="020B0604020202020204" pitchFamily="34" charset="0"/>
            </a:endParaRPr>
          </a:p>
        </p:txBody>
      </p:sp>
      <p:sp>
        <p:nvSpPr>
          <p:cNvPr id="8196" name="Content Placeholder 2">
            <a:extLst>
              <a:ext uri="{FF2B5EF4-FFF2-40B4-BE49-F238E27FC236}">
                <a16:creationId xmlns:a16="http://schemas.microsoft.com/office/drawing/2014/main" id="{AA3C0F94-2238-42EF-A9EC-CC0935EA4E18}"/>
              </a:ext>
            </a:extLst>
          </p:cNvPr>
          <p:cNvSpPr>
            <a:spLocks noGrp="1" noChangeArrowheads="1"/>
          </p:cNvSpPr>
          <p:nvPr>
            <p:ph idx="1"/>
          </p:nvPr>
        </p:nvSpPr>
        <p:spPr bwMode="auto">
          <a:xfrm>
            <a:off x="457200" y="1325563"/>
            <a:ext cx="4038600" cy="3268662"/>
          </a:xfrm>
        </p:spPr>
        <p:txBody>
          <a:bodyPr wrap="square" numCol="1" anchor="t" anchorCtr="0" compatLnSpc="1">
            <a:prstTxWarp prst="textNoShape">
              <a:avLst/>
            </a:prstTxWarp>
          </a:bodyPr>
          <a:lstStyle/>
          <a:p>
            <a:r>
              <a:rPr lang="en-US" altLang="en-US" sz="2000">
                <a:latin typeface="Arial" panose="020B0604020202020204" pitchFamily="34" charset="0"/>
                <a:cs typeface="Arial" panose="020B0604020202020204" pitchFamily="34" charset="0"/>
              </a:rPr>
              <a:t>Conference room example:</a:t>
            </a:r>
          </a:p>
          <a:p>
            <a:r>
              <a:rPr lang="en-US" altLang="en-US" sz="2000">
                <a:latin typeface="Arial" panose="020B0604020202020204" pitchFamily="34" charset="0"/>
                <a:cs typeface="Arial" panose="020B0604020202020204" pitchFamily="34" charset="0"/>
              </a:rPr>
              <a:t>Each room would be part of a bigger enterprise system with the ability to share equipment, HVAC and reduce space and a cleaner appearance.</a:t>
            </a:r>
          </a:p>
        </p:txBody>
      </p:sp>
      <p:pic>
        <p:nvPicPr>
          <p:cNvPr id="8197" name="Picture 3">
            <a:extLst>
              <a:ext uri="{FF2B5EF4-FFF2-40B4-BE49-F238E27FC236}">
                <a16:creationId xmlns:a16="http://schemas.microsoft.com/office/drawing/2014/main" id="{F8F52A15-983B-45A2-9B3C-12E4CC6F0B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8538" y="1325563"/>
            <a:ext cx="4144962"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AC3806-284B-44FE-B3FC-1E44416B3610}"/>
              </a:ext>
            </a:extLst>
          </p:cNvPr>
          <p:cNvSpPr/>
          <p:nvPr/>
        </p:nvSpPr>
        <p:spPr>
          <a:xfrm>
            <a:off x="0" y="0"/>
            <a:ext cx="9144000" cy="5143500"/>
          </a:xfrm>
          <a:prstGeom prst="rect">
            <a:avLst/>
          </a:prstGeom>
          <a:solidFill>
            <a:srgbClr val="E2EAF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219" name="Title 1">
            <a:extLst>
              <a:ext uri="{FF2B5EF4-FFF2-40B4-BE49-F238E27FC236}">
                <a16:creationId xmlns:a16="http://schemas.microsoft.com/office/drawing/2014/main" id="{B34A7F0C-7BDA-4B1C-A144-5D6B14B8FF7F}"/>
              </a:ext>
            </a:extLst>
          </p:cNvPr>
          <p:cNvSpPr>
            <a:spLocks noGrp="1" noChangeArrowheads="1"/>
          </p:cNvSpPr>
          <p:nvPr>
            <p:ph type="title"/>
          </p:nvPr>
        </p:nvSpPr>
        <p:spPr/>
        <p:txBody>
          <a:bodyPr/>
          <a:lstStyle/>
          <a:p>
            <a:r>
              <a:rPr lang="en-US" altLang="en-US" i="1">
                <a:latin typeface="Arial" panose="020B0604020202020204" pitchFamily="34" charset="0"/>
                <a:cs typeface="Arial" panose="020B0604020202020204" pitchFamily="34" charset="0"/>
              </a:rPr>
              <a:t>Cost Saving &amp; Digital Audio Networking</a:t>
            </a:r>
            <a:endParaRPr lang="en-US" altLang="en-US">
              <a:latin typeface="Arial" panose="020B0604020202020204" pitchFamily="34" charset="0"/>
              <a:cs typeface="Arial" panose="020B0604020202020204" pitchFamily="34" charset="0"/>
            </a:endParaRPr>
          </a:p>
        </p:txBody>
      </p:sp>
      <p:sp>
        <p:nvSpPr>
          <p:cNvPr id="9220" name="Content Placeholder 2">
            <a:extLst>
              <a:ext uri="{FF2B5EF4-FFF2-40B4-BE49-F238E27FC236}">
                <a16:creationId xmlns:a16="http://schemas.microsoft.com/office/drawing/2014/main" id="{762F1AAA-8406-439B-BD2B-158FF20476F7}"/>
              </a:ext>
            </a:extLst>
          </p:cNvPr>
          <p:cNvSpPr>
            <a:spLocks noGrp="1" noChangeArrowheads="1"/>
          </p:cNvSpPr>
          <p:nvPr>
            <p:ph idx="1"/>
          </p:nvPr>
        </p:nvSpPr>
        <p:spPr bwMode="auto"/>
        <p:txBody>
          <a:bodyPr wrap="square" numCol="1" anchor="t" anchorCtr="0" compatLnSpc="1">
            <a:prstTxWarp prst="textNoShape">
              <a:avLst/>
            </a:prstTxWarp>
          </a:bodyPr>
          <a:lstStyle/>
          <a:p>
            <a:r>
              <a:rPr lang="en-US" altLang="en-US" sz="2000">
                <a:latin typeface="Arial" panose="020B0604020202020204" pitchFamily="34" charset="0"/>
                <a:cs typeface="Arial" panose="020B0604020202020204" pitchFamily="34" charset="0"/>
              </a:rPr>
              <a:t>With the cost of copper and the skill set necessary to terminate audio cable, how does the integrator reduce installation costs and also provide a robust audio installation?</a:t>
            </a:r>
          </a:p>
          <a:p>
            <a:endParaRPr lang="en-US" altLang="en-US" sz="2000">
              <a:latin typeface="Arial" panose="020B0604020202020204" pitchFamily="34" charset="0"/>
              <a:cs typeface="Arial" panose="020B0604020202020204" pitchFamily="34" charset="0"/>
            </a:endParaRPr>
          </a:p>
        </p:txBody>
      </p:sp>
      <p:pic>
        <p:nvPicPr>
          <p:cNvPr id="9221" name="Picture 2" descr="maxresdefault.jpg">
            <a:extLst>
              <a:ext uri="{FF2B5EF4-FFF2-40B4-BE49-F238E27FC236}">
                <a16:creationId xmlns:a16="http://schemas.microsoft.com/office/drawing/2014/main" id="{82C70CDE-5FE7-46CC-A7A7-E02B03F47BA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62588" y="2347913"/>
            <a:ext cx="2674937"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3" descr="2012-01-13 13.08.28.jpg">
            <a:extLst>
              <a:ext uri="{FF2B5EF4-FFF2-40B4-BE49-F238E27FC236}">
                <a16:creationId xmlns:a16="http://schemas.microsoft.com/office/drawing/2014/main" id="{2045AE0B-8912-44F4-A98B-9B0E50CDA54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347913"/>
            <a:ext cx="1936750"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4" descr="60m2-021th.jpg">
            <a:extLst>
              <a:ext uri="{FF2B5EF4-FFF2-40B4-BE49-F238E27FC236}">
                <a16:creationId xmlns:a16="http://schemas.microsoft.com/office/drawing/2014/main" id="{C562A371-7EB4-4610-BA65-C9B97FA25D9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08375" y="2347913"/>
            <a:ext cx="1504950"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2">
            <a:extLst>
              <a:ext uri="{FF2B5EF4-FFF2-40B4-BE49-F238E27FC236}">
                <a16:creationId xmlns:a16="http://schemas.microsoft.com/office/drawing/2014/main" id="{08963B66-C560-469F-A99A-3937D69D1B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0788" y="4037013"/>
            <a:ext cx="3940175"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60F37D-6AB7-4A8C-A8A8-5B28F958FEC3}"/>
              </a:ext>
            </a:extLst>
          </p:cNvPr>
          <p:cNvSpPr/>
          <p:nvPr/>
        </p:nvSpPr>
        <p:spPr>
          <a:xfrm>
            <a:off x="0" y="0"/>
            <a:ext cx="9144000" cy="5143500"/>
          </a:xfrm>
          <a:prstGeom prst="rect">
            <a:avLst/>
          </a:prstGeom>
          <a:solidFill>
            <a:srgbClr val="E2EAF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243" name="Title 7">
            <a:extLst>
              <a:ext uri="{FF2B5EF4-FFF2-40B4-BE49-F238E27FC236}">
                <a16:creationId xmlns:a16="http://schemas.microsoft.com/office/drawing/2014/main" id="{065992DB-0296-4ABD-A5E3-F8E12316C91F}"/>
              </a:ext>
            </a:extLst>
          </p:cNvPr>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Cost Comparison, Raw Cable</a:t>
            </a:r>
          </a:p>
        </p:txBody>
      </p:sp>
      <p:sp>
        <p:nvSpPr>
          <p:cNvPr id="21506" name="Content Placeholder 4">
            <a:extLst>
              <a:ext uri="{FF2B5EF4-FFF2-40B4-BE49-F238E27FC236}">
                <a16:creationId xmlns:a16="http://schemas.microsoft.com/office/drawing/2014/main" id="{948C575B-74F2-40E5-A9C1-DF7E8BB7E7EA}"/>
              </a:ext>
            </a:extLst>
          </p:cNvPr>
          <p:cNvSpPr>
            <a:spLocks noGrp="1"/>
          </p:cNvSpPr>
          <p:nvPr>
            <p:ph sz="half" idx="1"/>
          </p:nvPr>
        </p:nvSpPr>
        <p:spPr>
          <a:xfrm>
            <a:off x="457200" y="1304925"/>
            <a:ext cx="4038600" cy="3394075"/>
          </a:xfrm>
        </p:spPr>
        <p:txBody>
          <a:bodyPr>
            <a:normAutofit lnSpcReduction="10000"/>
          </a:bodyPr>
          <a:lstStyle/>
          <a:p>
            <a:pPr marL="0" indent="0" fontAlgn="auto">
              <a:spcAft>
                <a:spcPts val="0"/>
              </a:spcAft>
              <a:defRPr/>
            </a:pPr>
            <a:r>
              <a:rPr lang="en-US" altLang="en-US" sz="2400" b="1">
                <a:latin typeface="Arial" panose="020B0604020202020204" pitchFamily="34" charset="0"/>
                <a:cs typeface="Arial" panose="020B0604020202020204" pitchFamily="34" charset="0"/>
              </a:rPr>
              <a:t>22AWG</a:t>
            </a:r>
            <a:r>
              <a:rPr lang="en-US" altLang="en-US" b="1">
                <a:latin typeface="Arial" panose="020B0604020202020204" pitchFamily="34" charset="0"/>
                <a:cs typeface="Arial" panose="020B0604020202020204" pitchFamily="34" charset="0"/>
              </a:rPr>
              <a:t> </a:t>
            </a:r>
          </a:p>
          <a:p>
            <a:pPr marL="0" indent="0" fontAlgn="auto">
              <a:spcAft>
                <a:spcPts val="0"/>
              </a:spcAft>
              <a:defRPr/>
            </a:pPr>
            <a:r>
              <a:rPr lang="en-US" altLang="en-US">
                <a:latin typeface="Arial" panose="020B0604020202020204" pitchFamily="34" charset="0"/>
                <a:cs typeface="Arial" panose="020B0604020202020204" pitchFamily="34" charset="0"/>
              </a:rPr>
              <a:t>w/drain wire stranded  </a:t>
            </a:r>
            <a:br>
              <a:rPr lang="en-US" altLang="en-US">
                <a:latin typeface="Arial" panose="020B0604020202020204" pitchFamily="34" charset="0"/>
                <a:cs typeface="Arial" panose="020B0604020202020204" pitchFamily="34" charset="0"/>
              </a:rPr>
            </a:br>
            <a:r>
              <a:rPr lang="en-US" altLang="en-US" sz="1800">
                <a:latin typeface="Arial" panose="020B0604020202020204" pitchFamily="34" charset="0"/>
                <a:cs typeface="Arial" panose="020B0604020202020204" pitchFamily="34" charset="0"/>
              </a:rPr>
              <a:t>(Belden 8761) </a:t>
            </a:r>
          </a:p>
          <a:p>
            <a:pPr marL="0" indent="0" fontAlgn="auto">
              <a:spcAft>
                <a:spcPts val="0"/>
              </a:spcAft>
              <a:defRPr/>
            </a:pPr>
            <a:r>
              <a:rPr lang="en-US" altLang="en-US" sz="1800">
                <a:latin typeface="Arial" panose="020B0604020202020204" pitchFamily="34" charset="0"/>
                <a:cs typeface="Arial" panose="020B0604020202020204" pitchFamily="34" charset="0"/>
              </a:rPr>
              <a:t>@ $.66 per foot (average) </a:t>
            </a:r>
          </a:p>
          <a:p>
            <a:pPr marL="0" indent="0" fontAlgn="auto">
              <a:spcAft>
                <a:spcPts val="0"/>
              </a:spcAft>
              <a:defRPr/>
            </a:pPr>
            <a:endParaRPr lang="en-US" altLang="en-US" sz="1800">
              <a:latin typeface="Arial" panose="020B0604020202020204" pitchFamily="34" charset="0"/>
              <a:cs typeface="Arial" panose="020B0604020202020204" pitchFamily="34" charset="0"/>
            </a:endParaRPr>
          </a:p>
          <a:p>
            <a:pPr marL="0" indent="0" fontAlgn="auto">
              <a:spcAft>
                <a:spcPts val="0"/>
              </a:spcAft>
              <a:defRPr/>
            </a:pPr>
            <a:r>
              <a:rPr lang="en-US" altLang="en-US" sz="1800">
                <a:latin typeface="Arial" panose="020B0604020202020204" pitchFamily="34" charset="0"/>
                <a:cs typeface="Arial" panose="020B0604020202020204" pitchFamily="34" charset="0"/>
              </a:rPr>
              <a:t>128 channels – Analog audio</a:t>
            </a:r>
          </a:p>
          <a:p>
            <a:pPr marL="0" indent="0" fontAlgn="auto">
              <a:spcAft>
                <a:spcPts val="0"/>
              </a:spcAft>
              <a:defRPr/>
            </a:pPr>
            <a:r>
              <a:rPr lang="en-US" altLang="en-US" sz="1800">
                <a:latin typeface="Arial" panose="020B0604020202020204" pitchFamily="34" charset="0"/>
                <a:cs typeface="Arial" panose="020B0604020202020204" pitchFamily="34" charset="0"/>
              </a:rPr>
              <a:t>@ </a:t>
            </a:r>
            <a:r>
              <a:rPr lang="en-US" altLang="en-US" sz="1800">
                <a:solidFill>
                  <a:srgbClr val="C00000"/>
                </a:solidFill>
                <a:latin typeface="Arial" panose="020B0604020202020204" pitchFamily="34" charset="0"/>
                <a:cs typeface="Arial" panose="020B0604020202020204" pitchFamily="34" charset="0"/>
              </a:rPr>
              <a:t>$84.48 per foot</a:t>
            </a:r>
          </a:p>
          <a:p>
            <a:pPr marL="0" indent="0" fontAlgn="auto">
              <a:spcAft>
                <a:spcPts val="0"/>
              </a:spcAft>
              <a:defRPr/>
            </a:pPr>
            <a:r>
              <a:rPr lang="en-US" altLang="en-US" sz="1800">
                <a:latin typeface="Arial" panose="020B0604020202020204" pitchFamily="34" charset="0"/>
                <a:cs typeface="Arial" panose="020B0604020202020204" pitchFamily="34" charset="0"/>
              </a:rPr>
              <a:t>Location 1 to 2 = 100 feet = </a:t>
            </a:r>
            <a:r>
              <a:rPr lang="en-US" altLang="en-US" sz="1800">
                <a:solidFill>
                  <a:srgbClr val="C00000"/>
                </a:solidFill>
                <a:latin typeface="Arial" panose="020B0604020202020204" pitchFamily="34" charset="0"/>
                <a:cs typeface="Arial" panose="020B0604020202020204" pitchFamily="34" charset="0"/>
              </a:rPr>
              <a:t>$8448.00</a:t>
            </a:r>
          </a:p>
          <a:p>
            <a:pPr marL="0" indent="0" fontAlgn="auto">
              <a:spcAft>
                <a:spcPts val="0"/>
              </a:spcAft>
              <a:defRPr/>
            </a:pPr>
            <a:r>
              <a:rPr lang="en-US" altLang="en-US" sz="1800">
                <a:latin typeface="Arial" panose="020B0604020202020204" pitchFamily="34" charset="0"/>
                <a:cs typeface="Arial" panose="020B0604020202020204" pitchFamily="34" charset="0"/>
              </a:rPr>
              <a:t>Cable thickness </a:t>
            </a:r>
            <a:r>
              <a:rPr lang="en-US" altLang="en-US" sz="1800">
                <a:solidFill>
                  <a:srgbClr val="C00000"/>
                </a:solidFill>
                <a:latin typeface="Arial" panose="020B0604020202020204" pitchFamily="34" charset="0"/>
                <a:cs typeface="Arial" panose="020B0604020202020204" pitchFamily="34" charset="0"/>
              </a:rPr>
              <a:t>0.175</a:t>
            </a:r>
          </a:p>
          <a:p>
            <a:pPr marL="0" indent="0" fontAlgn="auto">
              <a:spcAft>
                <a:spcPts val="0"/>
              </a:spcAft>
              <a:defRPr/>
            </a:pPr>
            <a:endParaRPr lang="en-US" altLang="en-US" sz="1800">
              <a:latin typeface="Arial" panose="020B0604020202020204" pitchFamily="34" charset="0"/>
              <a:cs typeface="Arial" panose="020B0604020202020204" pitchFamily="34" charset="0"/>
            </a:endParaRPr>
          </a:p>
        </p:txBody>
      </p:sp>
      <p:sp>
        <p:nvSpPr>
          <p:cNvPr id="21507" name="Content Placeholder 8">
            <a:extLst>
              <a:ext uri="{FF2B5EF4-FFF2-40B4-BE49-F238E27FC236}">
                <a16:creationId xmlns:a16="http://schemas.microsoft.com/office/drawing/2014/main" id="{58C358D1-31B0-4922-9A32-E087C9E8693B}"/>
              </a:ext>
            </a:extLst>
          </p:cNvPr>
          <p:cNvSpPr>
            <a:spLocks noGrp="1"/>
          </p:cNvSpPr>
          <p:nvPr>
            <p:ph sz="half" idx="2"/>
          </p:nvPr>
        </p:nvSpPr>
        <p:spPr>
          <a:xfrm>
            <a:off x="4648200" y="1289050"/>
            <a:ext cx="4319588" cy="3394075"/>
          </a:xfrm>
        </p:spPr>
        <p:txBody>
          <a:bodyPr>
            <a:normAutofit lnSpcReduction="10000"/>
          </a:bodyPr>
          <a:lstStyle/>
          <a:p>
            <a:pPr marL="0" indent="0" fontAlgn="auto">
              <a:spcAft>
                <a:spcPts val="0"/>
              </a:spcAft>
              <a:defRPr/>
            </a:pPr>
            <a:r>
              <a:rPr lang="en-US" altLang="en-US" sz="2400" b="1" dirty="0">
                <a:latin typeface="Arial" panose="020B0604020202020204" pitchFamily="34" charset="0"/>
                <a:cs typeface="Arial" panose="020B0604020202020204" pitchFamily="34" charset="0"/>
              </a:rPr>
              <a:t>CAT6+ </a:t>
            </a:r>
          </a:p>
          <a:p>
            <a:pPr marL="0" indent="0" fontAlgn="auto">
              <a:spcAft>
                <a:spcPts val="0"/>
              </a:spcAft>
              <a:defRPr/>
            </a:pPr>
            <a:r>
              <a:rPr lang="en-US" altLang="en-US" sz="1800" dirty="0">
                <a:latin typeface="Arial" panose="020B0604020202020204" pitchFamily="34" charset="0"/>
                <a:cs typeface="Arial" panose="020B0604020202020204" pitchFamily="34" charset="0"/>
              </a:rPr>
              <a:t>(350MHz), 4-Bonded-Pairs, U/UTP-Unshielded (Belden 1872a) </a:t>
            </a:r>
          </a:p>
          <a:p>
            <a:pPr marL="0" indent="0" fontAlgn="auto">
              <a:spcAft>
                <a:spcPts val="0"/>
              </a:spcAft>
              <a:defRPr/>
            </a:pPr>
            <a:r>
              <a:rPr lang="en-US" altLang="en-US" sz="1800" dirty="0">
                <a:latin typeface="Arial" panose="020B0604020202020204" pitchFamily="34" charset="0"/>
                <a:cs typeface="Arial" panose="020B0604020202020204" pitchFamily="34" charset="0"/>
              </a:rPr>
              <a:t>@ $.31 per foot (average) </a:t>
            </a:r>
          </a:p>
          <a:p>
            <a:pPr marL="0" indent="0" fontAlgn="auto">
              <a:spcAft>
                <a:spcPts val="0"/>
              </a:spcAft>
              <a:defRPr/>
            </a:pPr>
            <a:endParaRPr lang="en-US" altLang="en-US" sz="1800" dirty="0">
              <a:latin typeface="Arial" panose="020B0604020202020204" pitchFamily="34" charset="0"/>
              <a:cs typeface="Arial" panose="020B0604020202020204" pitchFamily="34" charset="0"/>
            </a:endParaRPr>
          </a:p>
          <a:p>
            <a:pPr marL="0" indent="0" fontAlgn="auto">
              <a:spcAft>
                <a:spcPts val="0"/>
              </a:spcAft>
              <a:defRPr/>
            </a:pPr>
            <a:r>
              <a:rPr lang="en-US" altLang="en-US" sz="1800" dirty="0">
                <a:latin typeface="Arial" panose="020B0604020202020204" pitchFamily="34" charset="0"/>
                <a:cs typeface="Arial" panose="020B0604020202020204" pitchFamily="34" charset="0"/>
              </a:rPr>
              <a:t>128 channels – Digital Audio (DANTE)</a:t>
            </a:r>
          </a:p>
          <a:p>
            <a:pPr marL="0" indent="0" fontAlgn="auto">
              <a:spcAft>
                <a:spcPts val="0"/>
              </a:spcAft>
              <a:defRPr/>
            </a:pPr>
            <a:r>
              <a:rPr lang="en-US" altLang="en-US" sz="1800" dirty="0">
                <a:latin typeface="Arial" panose="020B0604020202020204" pitchFamily="34" charset="0"/>
                <a:cs typeface="Arial" panose="020B0604020202020204" pitchFamily="34" charset="0"/>
              </a:rPr>
              <a:t>@ </a:t>
            </a:r>
            <a:r>
              <a:rPr lang="en-US" altLang="en-US" sz="1800" dirty="0">
                <a:solidFill>
                  <a:schemeClr val="accent6">
                    <a:lumMod val="75000"/>
                  </a:schemeClr>
                </a:solidFill>
                <a:latin typeface="Arial" panose="020B0604020202020204" pitchFamily="34" charset="0"/>
                <a:cs typeface="Arial" panose="020B0604020202020204" pitchFamily="34" charset="0"/>
              </a:rPr>
              <a:t>$.31 per foot</a:t>
            </a:r>
          </a:p>
          <a:p>
            <a:pPr marL="0" indent="0" fontAlgn="auto">
              <a:spcAft>
                <a:spcPts val="0"/>
              </a:spcAft>
              <a:defRPr/>
            </a:pPr>
            <a:r>
              <a:rPr lang="en-US" altLang="en-US" sz="1800" dirty="0">
                <a:latin typeface="Arial" panose="020B0604020202020204" pitchFamily="34" charset="0"/>
                <a:cs typeface="Arial" panose="020B0604020202020204" pitchFamily="34" charset="0"/>
              </a:rPr>
              <a:t>Location 1 to 2 = 100 feet = </a:t>
            </a:r>
            <a:r>
              <a:rPr lang="en-US" altLang="en-US" sz="1800" dirty="0">
                <a:solidFill>
                  <a:schemeClr val="accent6">
                    <a:lumMod val="75000"/>
                  </a:schemeClr>
                </a:solidFill>
                <a:latin typeface="Arial" panose="020B0604020202020204" pitchFamily="34" charset="0"/>
                <a:cs typeface="Arial" panose="020B0604020202020204" pitchFamily="34" charset="0"/>
              </a:rPr>
              <a:t>$31.00</a:t>
            </a:r>
          </a:p>
          <a:p>
            <a:pPr marL="0" indent="0" fontAlgn="auto">
              <a:spcAft>
                <a:spcPts val="0"/>
              </a:spcAft>
              <a:defRPr/>
            </a:pPr>
            <a:r>
              <a:rPr lang="en-US" altLang="en-US" sz="1800" dirty="0">
                <a:latin typeface="Arial" panose="020B0604020202020204" pitchFamily="34" charset="0"/>
                <a:cs typeface="Arial" panose="020B0604020202020204" pitchFamily="34" charset="0"/>
              </a:rPr>
              <a:t>Cable thickness </a:t>
            </a:r>
            <a:r>
              <a:rPr lang="en-US" altLang="en-US" sz="1800" dirty="0">
                <a:solidFill>
                  <a:schemeClr val="accent6">
                    <a:lumMod val="75000"/>
                  </a:schemeClr>
                </a:solidFill>
                <a:latin typeface="Arial" panose="020B0604020202020204" pitchFamily="34" charset="0"/>
                <a:cs typeface="Arial" panose="020B0604020202020204" pitchFamily="34" charset="0"/>
              </a:rPr>
              <a:t>0.365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857E58-DEF5-4FCA-A75B-07C35413A704}"/>
              </a:ext>
            </a:extLst>
          </p:cNvPr>
          <p:cNvSpPr/>
          <p:nvPr/>
        </p:nvSpPr>
        <p:spPr>
          <a:xfrm>
            <a:off x="0" y="0"/>
            <a:ext cx="9144000" cy="5143500"/>
          </a:xfrm>
          <a:prstGeom prst="rect">
            <a:avLst/>
          </a:prstGeom>
          <a:solidFill>
            <a:srgbClr val="E2EAF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267" name="Title 7">
            <a:extLst>
              <a:ext uri="{FF2B5EF4-FFF2-40B4-BE49-F238E27FC236}">
                <a16:creationId xmlns:a16="http://schemas.microsoft.com/office/drawing/2014/main" id="{6A8481A5-FD61-4282-9F1D-9FDDC45DE7B0}"/>
              </a:ext>
            </a:extLst>
          </p:cNvPr>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Cost Comparison, Conduit</a:t>
            </a:r>
          </a:p>
        </p:txBody>
      </p:sp>
      <p:sp>
        <p:nvSpPr>
          <p:cNvPr id="22530" name="Content Placeholder 4">
            <a:extLst>
              <a:ext uri="{FF2B5EF4-FFF2-40B4-BE49-F238E27FC236}">
                <a16:creationId xmlns:a16="http://schemas.microsoft.com/office/drawing/2014/main" id="{510BCA81-02EC-401B-9595-4EA281FE3F15}"/>
              </a:ext>
            </a:extLst>
          </p:cNvPr>
          <p:cNvSpPr>
            <a:spLocks noGrp="1"/>
          </p:cNvSpPr>
          <p:nvPr>
            <p:ph sz="half" idx="1"/>
          </p:nvPr>
        </p:nvSpPr>
        <p:spPr>
          <a:xfrm>
            <a:off x="457200" y="1222375"/>
            <a:ext cx="4038600" cy="1797050"/>
          </a:xfrm>
        </p:spPr>
        <p:txBody>
          <a:bodyPr>
            <a:normAutofit lnSpcReduction="10000"/>
          </a:bodyPr>
          <a:lstStyle/>
          <a:p>
            <a:pPr marL="0" indent="0" fontAlgn="auto">
              <a:spcAft>
                <a:spcPts val="0"/>
              </a:spcAft>
              <a:defRPr/>
            </a:pPr>
            <a:endParaRPr lang="en-US" altLang="en-US" sz="1800">
              <a:latin typeface="Arial" panose="020B0604020202020204" pitchFamily="34" charset="0"/>
              <a:cs typeface="Arial" panose="020B0604020202020204" pitchFamily="34" charset="0"/>
            </a:endParaRPr>
          </a:p>
          <a:p>
            <a:pPr marL="0" indent="0" fontAlgn="auto">
              <a:spcAft>
                <a:spcPts val="0"/>
              </a:spcAft>
              <a:defRPr/>
            </a:pPr>
            <a:r>
              <a:rPr lang="en-US" altLang="en-US" sz="2400" b="1">
                <a:latin typeface="Arial" panose="020B0604020202020204" pitchFamily="34" charset="0"/>
                <a:cs typeface="Arial" panose="020B0604020202020204" pitchFamily="34" charset="0"/>
              </a:rPr>
              <a:t>Analog Audio </a:t>
            </a:r>
          </a:p>
          <a:p>
            <a:pPr marL="0" indent="0" fontAlgn="auto">
              <a:spcAft>
                <a:spcPts val="0"/>
              </a:spcAft>
              <a:defRPr/>
            </a:pPr>
            <a:r>
              <a:rPr lang="en-US" altLang="en-US" sz="1800">
                <a:latin typeface="Arial" panose="020B0604020202020204" pitchFamily="34" charset="0"/>
                <a:cs typeface="Arial" panose="020B0604020202020204" pitchFamily="34" charset="0"/>
              </a:rPr>
              <a:t>128 channels:</a:t>
            </a:r>
          </a:p>
          <a:p>
            <a:pPr marL="0" indent="0" fontAlgn="auto">
              <a:spcAft>
                <a:spcPts val="0"/>
              </a:spcAft>
              <a:defRPr/>
            </a:pPr>
            <a:r>
              <a:rPr lang="en-US" altLang="en-US" sz="1800">
                <a:latin typeface="Arial" panose="020B0604020202020204" pitchFamily="34" charset="0"/>
                <a:cs typeface="Arial" panose="020B0604020202020204" pitchFamily="34" charset="0"/>
              </a:rPr>
              <a:t>100 feet of 3” conduit. </a:t>
            </a:r>
            <a:r>
              <a:rPr lang="en-US" altLang="en-US" sz="1800">
                <a:solidFill>
                  <a:srgbClr val="C00000"/>
                </a:solidFill>
                <a:latin typeface="Arial" panose="020B0604020202020204" pitchFamily="34" charset="0"/>
                <a:cs typeface="Arial" panose="020B0604020202020204" pitchFamily="34" charset="0"/>
              </a:rPr>
              <a:t>$557.00 </a:t>
            </a:r>
          </a:p>
          <a:p>
            <a:pPr marL="0" indent="0" fontAlgn="auto">
              <a:spcAft>
                <a:spcPts val="0"/>
              </a:spcAft>
              <a:defRPr/>
            </a:pPr>
            <a:r>
              <a:rPr lang="en-US" altLang="en-US" sz="1800">
                <a:latin typeface="Arial" panose="020B0604020202020204" pitchFamily="34" charset="0"/>
                <a:cs typeface="Arial" panose="020B0604020202020204" pitchFamily="34" charset="0"/>
              </a:rPr>
              <a:t>Per foot = </a:t>
            </a:r>
            <a:r>
              <a:rPr lang="en-US" altLang="en-US" sz="1800">
                <a:solidFill>
                  <a:srgbClr val="C00000"/>
                </a:solidFill>
                <a:latin typeface="Arial" panose="020B0604020202020204" pitchFamily="34" charset="0"/>
                <a:cs typeface="Arial" panose="020B0604020202020204" pitchFamily="34" charset="0"/>
              </a:rPr>
              <a:t>$5.57</a:t>
            </a:r>
          </a:p>
        </p:txBody>
      </p:sp>
      <p:sp>
        <p:nvSpPr>
          <p:cNvPr id="22531" name="Content Placeholder 8">
            <a:extLst>
              <a:ext uri="{FF2B5EF4-FFF2-40B4-BE49-F238E27FC236}">
                <a16:creationId xmlns:a16="http://schemas.microsoft.com/office/drawing/2014/main" id="{F06E6255-C6ED-4578-88C5-F6A1557FE6DB}"/>
              </a:ext>
            </a:extLst>
          </p:cNvPr>
          <p:cNvSpPr>
            <a:spLocks noGrp="1"/>
          </p:cNvSpPr>
          <p:nvPr>
            <p:ph sz="half" idx="2"/>
          </p:nvPr>
        </p:nvSpPr>
        <p:spPr>
          <a:xfrm>
            <a:off x="4648200" y="1200150"/>
            <a:ext cx="4319588" cy="1819275"/>
          </a:xfrm>
        </p:spPr>
        <p:txBody>
          <a:bodyPr>
            <a:normAutofit lnSpcReduction="10000"/>
          </a:bodyPr>
          <a:lstStyle/>
          <a:p>
            <a:pPr marL="0" indent="0" fontAlgn="auto">
              <a:spcAft>
                <a:spcPts val="0"/>
              </a:spcAft>
              <a:defRPr/>
            </a:pPr>
            <a:endParaRPr lang="en-US" altLang="en-US" sz="1800" dirty="0">
              <a:latin typeface="Arial" panose="020B0604020202020204" pitchFamily="34" charset="0"/>
              <a:cs typeface="Arial" panose="020B0604020202020204" pitchFamily="34" charset="0"/>
            </a:endParaRPr>
          </a:p>
          <a:p>
            <a:pPr marL="0" indent="0" fontAlgn="auto">
              <a:spcAft>
                <a:spcPts val="0"/>
              </a:spcAft>
              <a:defRPr/>
            </a:pPr>
            <a:r>
              <a:rPr lang="en-US" altLang="en-US" sz="2400" b="1" dirty="0">
                <a:latin typeface="Arial" panose="020B0604020202020204" pitchFamily="34" charset="0"/>
                <a:cs typeface="Arial" panose="020B0604020202020204" pitchFamily="34" charset="0"/>
              </a:rPr>
              <a:t>Digital Audio </a:t>
            </a:r>
          </a:p>
          <a:p>
            <a:pPr marL="0" indent="0" fontAlgn="auto">
              <a:spcAft>
                <a:spcPts val="0"/>
              </a:spcAft>
              <a:defRPr/>
            </a:pPr>
            <a:r>
              <a:rPr lang="en-US" altLang="en-US" sz="1800" dirty="0">
                <a:latin typeface="Arial" panose="020B0604020202020204" pitchFamily="34" charset="0"/>
                <a:cs typeface="Arial" panose="020B0604020202020204" pitchFamily="34" charset="0"/>
              </a:rPr>
              <a:t>128 channels:</a:t>
            </a:r>
          </a:p>
          <a:p>
            <a:pPr marL="0" indent="0" fontAlgn="auto">
              <a:spcAft>
                <a:spcPts val="0"/>
              </a:spcAft>
              <a:defRPr/>
            </a:pPr>
            <a:r>
              <a:rPr lang="en-US" altLang="en-US" sz="1800" dirty="0">
                <a:latin typeface="Arial" panose="020B0604020202020204" pitchFamily="34" charset="0"/>
                <a:cs typeface="Arial" panose="020B0604020202020204" pitchFamily="34" charset="0"/>
              </a:rPr>
              <a:t>100 feet of 0.75” conduit. </a:t>
            </a:r>
            <a:r>
              <a:rPr lang="en-US" altLang="en-US" sz="1800" dirty="0">
                <a:solidFill>
                  <a:schemeClr val="accent6">
                    <a:lumMod val="75000"/>
                  </a:schemeClr>
                </a:solidFill>
                <a:latin typeface="Arial" panose="020B0604020202020204" pitchFamily="34" charset="0"/>
                <a:cs typeface="Arial" panose="020B0604020202020204" pitchFamily="34" charset="0"/>
              </a:rPr>
              <a:t>$77.00 </a:t>
            </a:r>
          </a:p>
          <a:p>
            <a:pPr marL="0" indent="0" fontAlgn="auto">
              <a:spcAft>
                <a:spcPts val="0"/>
              </a:spcAft>
              <a:defRPr/>
            </a:pPr>
            <a:r>
              <a:rPr lang="en-US" altLang="en-US" sz="1800" dirty="0">
                <a:latin typeface="Arial" panose="020B0604020202020204" pitchFamily="34" charset="0"/>
                <a:cs typeface="Arial" panose="020B0604020202020204" pitchFamily="34" charset="0"/>
              </a:rPr>
              <a:t>Per foot = </a:t>
            </a:r>
            <a:r>
              <a:rPr lang="en-US" altLang="en-US" sz="1800" dirty="0">
                <a:solidFill>
                  <a:schemeClr val="accent6">
                    <a:lumMod val="75000"/>
                  </a:schemeClr>
                </a:solidFill>
                <a:latin typeface="Arial" panose="020B0604020202020204" pitchFamily="34" charset="0"/>
                <a:cs typeface="Arial" panose="020B0604020202020204" pitchFamily="34" charset="0"/>
              </a:rPr>
              <a:t>$.77</a:t>
            </a:r>
          </a:p>
          <a:p>
            <a:pPr marL="0" indent="0" fontAlgn="auto">
              <a:spcAft>
                <a:spcPts val="0"/>
              </a:spcAft>
              <a:defRPr/>
            </a:pPr>
            <a:endParaRPr lang="en-US" altLang="en-US" sz="1800" dirty="0">
              <a:solidFill>
                <a:srgbClr val="00B050"/>
              </a:solidFill>
              <a:latin typeface="Arial" panose="020B0604020202020204" pitchFamily="34" charset="0"/>
              <a:cs typeface="Arial" panose="020B0604020202020204" pitchFamily="34" charset="0"/>
            </a:endParaRPr>
          </a:p>
        </p:txBody>
      </p:sp>
      <p:sp>
        <p:nvSpPr>
          <p:cNvPr id="11270" name="TextBox 1">
            <a:extLst>
              <a:ext uri="{FF2B5EF4-FFF2-40B4-BE49-F238E27FC236}">
                <a16:creationId xmlns:a16="http://schemas.microsoft.com/office/drawing/2014/main" id="{FB383A03-6316-4ED6-B954-16D1307B35BA}"/>
              </a:ext>
            </a:extLst>
          </p:cNvPr>
          <p:cNvSpPr txBox="1">
            <a:spLocks noChangeArrowheads="1"/>
          </p:cNvSpPr>
          <p:nvPr/>
        </p:nvSpPr>
        <p:spPr bwMode="auto">
          <a:xfrm>
            <a:off x="552450" y="3189288"/>
            <a:ext cx="394335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2000" b="1">
                <a:ea typeface="MS PGothic" panose="020B0600070205080204" pitchFamily="34" charset="-128"/>
              </a:rPr>
              <a:t>Terminations/Labor:</a:t>
            </a:r>
          </a:p>
          <a:p>
            <a:pPr eaLnBrk="1" hangingPunct="1"/>
            <a:endParaRPr lang="en-US" altLang="en-US" sz="2000" b="1">
              <a:ea typeface="MS PGothic" panose="020B0600070205080204" pitchFamily="34" charset="-128"/>
            </a:endParaRPr>
          </a:p>
          <a:p>
            <a:pPr eaLnBrk="1" hangingPunct="1"/>
            <a:r>
              <a:rPr lang="en-US" altLang="en-US" sz="1400">
                <a:ea typeface="MS PGothic" panose="020B0600070205080204" pitchFamily="34" charset="-128"/>
              </a:rPr>
              <a:t>256 XLR connectors: $2.60 each = $665.60</a:t>
            </a:r>
          </a:p>
          <a:p>
            <a:pPr eaLnBrk="1" hangingPunct="1"/>
            <a:r>
              <a:rPr lang="en-US" altLang="en-US" sz="1400">
                <a:ea typeface="MS PGothic" panose="020B0600070205080204" pitchFamily="34" charset="-128"/>
              </a:rPr>
              <a:t>Labor to terminate @ 2.5 minutes per termination</a:t>
            </a:r>
          </a:p>
          <a:p>
            <a:pPr eaLnBrk="1" hangingPunct="1"/>
            <a:r>
              <a:rPr lang="en-US" altLang="en-US" sz="1400">
                <a:ea typeface="MS PGothic" panose="020B0600070205080204" pitchFamily="34" charset="-128"/>
              </a:rPr>
              <a:t>Roughly 10 man hours @ $70 per hour = $700.00</a:t>
            </a:r>
          </a:p>
          <a:p>
            <a:pPr eaLnBrk="1" hangingPunct="1"/>
            <a:r>
              <a:rPr lang="en-US" altLang="en-US" sz="1400">
                <a:ea typeface="MS PGothic" panose="020B0600070205080204" pitchFamily="34" charset="-128"/>
              </a:rPr>
              <a:t>One “link” between IDF closets = $1365.60</a:t>
            </a:r>
          </a:p>
        </p:txBody>
      </p:sp>
      <p:sp>
        <p:nvSpPr>
          <p:cNvPr id="11271" name="Rectangle 2">
            <a:extLst>
              <a:ext uri="{FF2B5EF4-FFF2-40B4-BE49-F238E27FC236}">
                <a16:creationId xmlns:a16="http://schemas.microsoft.com/office/drawing/2014/main" id="{FD5D803D-B579-4D2D-8736-9680DA1E9149}"/>
              </a:ext>
            </a:extLst>
          </p:cNvPr>
          <p:cNvSpPr>
            <a:spLocks noChangeArrowheads="1"/>
          </p:cNvSpPr>
          <p:nvPr/>
        </p:nvSpPr>
        <p:spPr bwMode="auto">
          <a:xfrm>
            <a:off x="4495800" y="3189288"/>
            <a:ext cx="434022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sz="1400">
              <a:latin typeface="Arial" panose="020B0604020202020204" pitchFamily="34" charset="0"/>
              <a:ea typeface="MS PGothic" panose="020B0600070205080204" pitchFamily="34" charset="-128"/>
            </a:endParaRPr>
          </a:p>
          <a:p>
            <a:pPr eaLnBrk="1" hangingPunct="1"/>
            <a:endParaRPr lang="en-US" altLang="en-US" sz="1400">
              <a:latin typeface="Arial" panose="020B0604020202020204" pitchFamily="34" charset="0"/>
              <a:ea typeface="MS PGothic" panose="020B0600070205080204" pitchFamily="34" charset="-128"/>
            </a:endParaRPr>
          </a:p>
          <a:p>
            <a:pPr eaLnBrk="1" hangingPunct="1"/>
            <a:endParaRPr lang="en-US" altLang="en-US" sz="1400">
              <a:latin typeface="Arial" panose="020B0604020202020204" pitchFamily="34" charset="0"/>
              <a:ea typeface="MS PGothic" panose="020B0600070205080204" pitchFamily="34" charset="-128"/>
            </a:endParaRPr>
          </a:p>
          <a:p>
            <a:pPr eaLnBrk="1" hangingPunct="1"/>
            <a:r>
              <a:rPr lang="en-US" altLang="en-US" sz="1400">
                <a:latin typeface="Arial" panose="020B0604020202020204" pitchFamily="34" charset="0"/>
                <a:ea typeface="MS PGothic" panose="020B0600070205080204" pitchFamily="34" charset="-128"/>
              </a:rPr>
              <a:t>2 RJ45 connections: $.21 each = $.42</a:t>
            </a:r>
          </a:p>
          <a:p>
            <a:pPr eaLnBrk="1" hangingPunct="1"/>
            <a:r>
              <a:rPr lang="en-US" altLang="en-US" sz="1400">
                <a:latin typeface="Arial" panose="020B0604020202020204" pitchFamily="34" charset="0"/>
                <a:ea typeface="MS PGothic" panose="020B0600070205080204" pitchFamily="34" charset="-128"/>
              </a:rPr>
              <a:t>Labor to terminate @ 2.5 minutes per termination</a:t>
            </a:r>
          </a:p>
          <a:p>
            <a:pPr eaLnBrk="1" hangingPunct="1"/>
            <a:r>
              <a:rPr lang="en-US" altLang="en-US" sz="1400">
                <a:latin typeface="Arial" panose="020B0604020202020204" pitchFamily="34" charset="0"/>
                <a:ea typeface="MS PGothic" panose="020B0600070205080204" pitchFamily="34" charset="-128"/>
              </a:rPr>
              <a:t>5 minutes labor @ $70 per hour = $5.83</a:t>
            </a:r>
          </a:p>
          <a:p>
            <a:pPr eaLnBrk="1" hangingPunct="1"/>
            <a:r>
              <a:rPr lang="en-US" altLang="en-US" sz="1400">
                <a:latin typeface="Arial" panose="020B0604020202020204" pitchFamily="34" charset="0"/>
                <a:ea typeface="MS PGothic" panose="020B0600070205080204" pitchFamily="34" charset="-128"/>
              </a:rPr>
              <a:t>One “link” between IDF closets = $6.25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660831E-846F-4A6B-802F-7EEE43616F3A}"/>
              </a:ext>
            </a:extLst>
          </p:cNvPr>
          <p:cNvSpPr/>
          <p:nvPr/>
        </p:nvSpPr>
        <p:spPr>
          <a:xfrm>
            <a:off x="0" y="0"/>
            <a:ext cx="9144000" cy="5143500"/>
          </a:xfrm>
          <a:prstGeom prst="rect">
            <a:avLst/>
          </a:prstGeom>
          <a:solidFill>
            <a:srgbClr val="E2EAF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1" name="Title 7">
            <a:extLst>
              <a:ext uri="{FF2B5EF4-FFF2-40B4-BE49-F238E27FC236}">
                <a16:creationId xmlns:a16="http://schemas.microsoft.com/office/drawing/2014/main" id="{25A086B9-DA72-4510-8022-018258467659}"/>
              </a:ext>
            </a:extLst>
          </p:cNvPr>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Distributed audio or centralized</a:t>
            </a:r>
          </a:p>
        </p:txBody>
      </p:sp>
      <p:sp>
        <p:nvSpPr>
          <p:cNvPr id="10243" name="Content Placeholder 4">
            <a:extLst>
              <a:ext uri="{FF2B5EF4-FFF2-40B4-BE49-F238E27FC236}">
                <a16:creationId xmlns:a16="http://schemas.microsoft.com/office/drawing/2014/main" id="{FE417790-CFC3-DE46-9D5D-6D580E37632B}"/>
              </a:ext>
            </a:extLst>
          </p:cNvPr>
          <p:cNvSpPr>
            <a:spLocks noGrp="1"/>
          </p:cNvSpPr>
          <p:nvPr>
            <p:ph sz="half" idx="1"/>
          </p:nvPr>
        </p:nvSpPr>
        <p:spPr>
          <a:xfrm>
            <a:off x="457200" y="1222375"/>
            <a:ext cx="8229600" cy="3394075"/>
          </a:xfrm>
        </p:spPr>
        <p:txBody>
          <a:bodyPr>
            <a:normAutofit lnSpcReduction="10000"/>
          </a:bodyPr>
          <a:lstStyle/>
          <a:p>
            <a:pPr marL="0" indent="0" fontAlgn="auto">
              <a:spcAft>
                <a:spcPts val="0"/>
              </a:spcAft>
              <a:buFont typeface="Arial" charset="0"/>
              <a:buNone/>
              <a:defRPr/>
            </a:pPr>
            <a:endParaRPr lang="en-US" sz="1800" dirty="0">
              <a:latin typeface="Arial" charset="0"/>
              <a:ea typeface="ＭＳ Ｐゴシック" charset="0"/>
              <a:cs typeface="Arial" charset="0"/>
            </a:endParaRPr>
          </a:p>
          <a:p>
            <a:pPr marL="0" indent="0" fontAlgn="auto">
              <a:spcAft>
                <a:spcPts val="0"/>
              </a:spcAft>
              <a:buFont typeface="Arial" charset="0"/>
              <a:buNone/>
              <a:defRPr/>
            </a:pPr>
            <a:r>
              <a:rPr lang="en-US" sz="2400" b="1" dirty="0">
                <a:latin typeface="Arial" charset="0"/>
                <a:ea typeface="ＭＳ Ｐゴシック" charset="0"/>
                <a:cs typeface="Arial" charset="0"/>
              </a:rPr>
              <a:t>Campus or Enterprise Audio.</a:t>
            </a:r>
          </a:p>
          <a:p>
            <a:pPr marL="0" indent="0" fontAlgn="auto">
              <a:spcAft>
                <a:spcPts val="0"/>
              </a:spcAft>
              <a:buFont typeface="Arial" charset="0"/>
              <a:buNone/>
              <a:defRPr/>
            </a:pPr>
            <a:r>
              <a:rPr lang="en-US" sz="1400" b="1" dirty="0">
                <a:latin typeface="Arial" charset="0"/>
                <a:ea typeface="ＭＳ Ｐゴシック" charset="0"/>
                <a:cs typeface="Arial" charset="0"/>
              </a:rPr>
              <a:t>Distributed:</a:t>
            </a:r>
          </a:p>
          <a:p>
            <a:pPr marL="285750" indent="-285750" fontAlgn="auto">
              <a:spcAft>
                <a:spcPts val="0"/>
              </a:spcAft>
              <a:buFont typeface="Arial"/>
              <a:buChar char="•"/>
              <a:defRPr/>
            </a:pPr>
            <a:r>
              <a:rPr lang="en-US" sz="1200" b="1" dirty="0">
                <a:latin typeface="Arial" charset="0"/>
                <a:ea typeface="ＭＳ Ｐゴシック" charset="0"/>
                <a:cs typeface="Arial" charset="0"/>
              </a:rPr>
              <a:t>Distributed audio has more equipment. Equipment real-estate  and cooling can be an issue.</a:t>
            </a:r>
          </a:p>
          <a:p>
            <a:pPr marL="285750" indent="-285750" fontAlgn="auto">
              <a:spcAft>
                <a:spcPts val="0"/>
              </a:spcAft>
              <a:buFont typeface="Arial"/>
              <a:buChar char="•"/>
              <a:defRPr/>
            </a:pPr>
            <a:r>
              <a:rPr lang="en-US" sz="1200" b="1" dirty="0">
                <a:latin typeface="Arial" charset="0"/>
                <a:ea typeface="ＭＳ Ｐゴシック" charset="0"/>
                <a:cs typeface="Arial" charset="0"/>
              </a:rPr>
              <a:t>Distributed Analog audio requires many cable runs. The possibility of induction is also greater.</a:t>
            </a:r>
          </a:p>
          <a:p>
            <a:pPr marL="285750" indent="-285750" fontAlgn="auto">
              <a:spcAft>
                <a:spcPts val="0"/>
              </a:spcAft>
              <a:buFont typeface="Arial"/>
              <a:buChar char="•"/>
              <a:defRPr/>
            </a:pPr>
            <a:r>
              <a:rPr lang="en-US" sz="1200" b="1" dirty="0">
                <a:latin typeface="Arial" charset="0"/>
                <a:ea typeface="ＭＳ Ｐゴシック" charset="0"/>
                <a:cs typeface="Arial" charset="0"/>
              </a:rPr>
              <a:t>Conference room tables have limited space for microphone cable sometime causing conduit and/or routing problems.</a:t>
            </a:r>
          </a:p>
          <a:p>
            <a:pPr marL="285750" indent="-285750" fontAlgn="auto">
              <a:spcAft>
                <a:spcPts val="0"/>
              </a:spcAft>
              <a:buFont typeface="Arial"/>
              <a:buChar char="•"/>
              <a:defRPr/>
            </a:pPr>
            <a:endParaRPr lang="en-US" sz="1200" b="1" dirty="0">
              <a:latin typeface="Arial" charset="0"/>
              <a:ea typeface="ＭＳ Ｐゴシック" charset="0"/>
              <a:cs typeface="Arial" charset="0"/>
            </a:endParaRPr>
          </a:p>
          <a:p>
            <a:pPr marL="0" indent="0" fontAlgn="auto">
              <a:spcAft>
                <a:spcPts val="0"/>
              </a:spcAft>
              <a:buFont typeface="Arial" charset="0"/>
              <a:buNone/>
              <a:defRPr/>
            </a:pPr>
            <a:r>
              <a:rPr lang="en-US" sz="1400" b="1" dirty="0">
                <a:latin typeface="Arial" charset="0"/>
                <a:ea typeface="ＭＳ Ｐゴシック" charset="0"/>
                <a:cs typeface="Arial" charset="0"/>
              </a:rPr>
              <a:t>Centralized:</a:t>
            </a:r>
          </a:p>
          <a:p>
            <a:pPr fontAlgn="auto">
              <a:spcAft>
                <a:spcPts val="0"/>
              </a:spcAft>
              <a:buFont typeface="Arial"/>
              <a:buChar char="•"/>
              <a:defRPr/>
            </a:pPr>
            <a:r>
              <a:rPr lang="en-US" sz="1200" b="1" dirty="0">
                <a:latin typeface="Arial" charset="0"/>
                <a:ea typeface="ＭＳ Ｐゴシック" charset="0"/>
                <a:cs typeface="Arial" charset="0"/>
              </a:rPr>
              <a:t>Single location for equipment, ideal for maintenance including cooling.</a:t>
            </a:r>
          </a:p>
          <a:p>
            <a:pPr fontAlgn="auto">
              <a:spcAft>
                <a:spcPts val="0"/>
              </a:spcAft>
              <a:buFont typeface="Arial"/>
              <a:buChar char="•"/>
              <a:defRPr/>
            </a:pPr>
            <a:r>
              <a:rPr lang="en-US" sz="1200" b="1" dirty="0">
                <a:latin typeface="Arial" charset="0"/>
                <a:ea typeface="ＭＳ Ｐゴシック" charset="0"/>
                <a:cs typeface="Arial" charset="0"/>
              </a:rPr>
              <a:t>Ability to share equipment between multiple rooms </a:t>
            </a:r>
          </a:p>
          <a:p>
            <a:pPr fontAlgn="auto">
              <a:spcAft>
                <a:spcPts val="0"/>
              </a:spcAft>
              <a:buFont typeface="Arial"/>
              <a:buChar char="•"/>
              <a:defRPr/>
            </a:pPr>
            <a:r>
              <a:rPr lang="en-US" sz="1200" b="1" dirty="0">
                <a:latin typeface="Arial" charset="0"/>
                <a:ea typeface="ＭＳ Ｐゴシック" charset="0"/>
                <a:cs typeface="Arial" charset="0"/>
              </a:rPr>
              <a:t>Digital Audio allows less cabling between equipment rack and many conference rooms reducing </a:t>
            </a:r>
            <a:r>
              <a:rPr lang="en-US" sz="1200" b="1">
                <a:latin typeface="Arial" charset="0"/>
                <a:ea typeface="ＭＳ Ｐゴシック" charset="0"/>
                <a:cs typeface="Arial" charset="0"/>
              </a:rPr>
              <a:t>installation costs. </a:t>
            </a:r>
            <a:endParaRPr lang="en-US" sz="1200" b="1" dirty="0">
              <a:latin typeface="Arial" charset="0"/>
              <a:ea typeface="ＭＳ Ｐゴシック" charset="0"/>
              <a:cs typeface="Arial" charset="0"/>
            </a:endParaRPr>
          </a:p>
          <a:p>
            <a:pPr marL="0" indent="0" fontAlgn="auto">
              <a:spcAft>
                <a:spcPts val="0"/>
              </a:spcAft>
              <a:buFont typeface="Arial" charset="0"/>
              <a:buNone/>
              <a:defRPr/>
            </a:pPr>
            <a:endParaRPr lang="en-US" sz="1200" dirty="0">
              <a:latin typeface="Arial" charset="0"/>
              <a:ea typeface="ＭＳ Ｐゴシック" charset="0"/>
              <a:cs typeface="Arial"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2567B2C-CBD0-4C6D-BE3F-389FADE1A147}"/>
              </a:ext>
            </a:extLst>
          </p:cNvPr>
          <p:cNvSpPr/>
          <p:nvPr/>
        </p:nvSpPr>
        <p:spPr>
          <a:xfrm>
            <a:off x="0" y="0"/>
            <a:ext cx="9144000" cy="5143500"/>
          </a:xfrm>
          <a:prstGeom prst="rect">
            <a:avLst/>
          </a:prstGeom>
          <a:solidFill>
            <a:srgbClr val="E2EAF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315" name="Title 1">
            <a:extLst>
              <a:ext uri="{FF2B5EF4-FFF2-40B4-BE49-F238E27FC236}">
                <a16:creationId xmlns:a16="http://schemas.microsoft.com/office/drawing/2014/main" id="{DB5A47F6-416A-4BD8-B952-75CBAB26B9A4}"/>
              </a:ext>
            </a:extLst>
          </p:cNvPr>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Boston Convention &amp; Exhibition Center</a:t>
            </a:r>
          </a:p>
        </p:txBody>
      </p:sp>
      <p:pic>
        <p:nvPicPr>
          <p:cNvPr id="13316" name="Content Placeholder 1" descr="l1.jpg">
            <a:extLst>
              <a:ext uri="{FF2B5EF4-FFF2-40B4-BE49-F238E27FC236}">
                <a16:creationId xmlns:a16="http://schemas.microsoft.com/office/drawing/2014/main" id="{31DBE2CF-C6BC-445D-8EFB-789C92CAD83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20692" b="20692"/>
          <a:stretch>
            <a:fillRect/>
          </a:stretch>
        </p:blipFill>
        <p:spPr bwMode="auto">
          <a:xfrm>
            <a:off x="712788" y="1325563"/>
            <a:ext cx="7518400" cy="3044825"/>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ADD0B2B-A072-456F-9E88-B2299D740896}"/>
              </a:ext>
            </a:extLst>
          </p:cNvPr>
          <p:cNvSpPr/>
          <p:nvPr/>
        </p:nvSpPr>
        <p:spPr>
          <a:xfrm>
            <a:off x="0" y="0"/>
            <a:ext cx="9144000" cy="5143500"/>
          </a:xfrm>
          <a:prstGeom prst="rect">
            <a:avLst/>
          </a:prstGeom>
          <a:solidFill>
            <a:srgbClr val="E2EAF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363" name="Title 1">
            <a:extLst>
              <a:ext uri="{FF2B5EF4-FFF2-40B4-BE49-F238E27FC236}">
                <a16:creationId xmlns:a16="http://schemas.microsoft.com/office/drawing/2014/main" id="{A6B9CB94-8864-4AEF-913F-64BF6A06E4F4}"/>
              </a:ext>
            </a:extLst>
          </p:cNvPr>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Boston Convention &amp; Exhibition Center</a:t>
            </a:r>
          </a:p>
        </p:txBody>
      </p:sp>
      <p:sp>
        <p:nvSpPr>
          <p:cNvPr id="15364" name="Content Placeholder 2">
            <a:extLst>
              <a:ext uri="{FF2B5EF4-FFF2-40B4-BE49-F238E27FC236}">
                <a16:creationId xmlns:a16="http://schemas.microsoft.com/office/drawing/2014/main" id="{B78AECBF-1A2E-44FA-8844-7A8820AD4088}"/>
              </a:ext>
            </a:extLst>
          </p:cNvPr>
          <p:cNvSpPr>
            <a:spLocks noGrp="1" noChangeArrowheads="1"/>
          </p:cNvSpPr>
          <p:nvPr>
            <p:ph idx="1"/>
          </p:nvPr>
        </p:nvSpPr>
        <p:spPr bwMode="auto">
          <a:xfrm>
            <a:off x="457200" y="1325563"/>
            <a:ext cx="8801100" cy="3268662"/>
          </a:xfrm>
        </p:spPr>
        <p:txBody>
          <a:bodyPr wrap="square" numCol="1" anchor="t" anchorCtr="0" compatLnSpc="1">
            <a:prstTxWarp prst="textNoShape">
              <a:avLst/>
            </a:prstTxWarp>
          </a:bodyPr>
          <a:lstStyle/>
          <a:p>
            <a:endParaRPr lang="en-US" altLang="en-US" sz="2000">
              <a:latin typeface="Arial" panose="020B0604020202020204" pitchFamily="34" charset="0"/>
              <a:cs typeface="Arial" panose="020B0604020202020204" pitchFamily="34" charset="0"/>
            </a:endParaRPr>
          </a:p>
          <a:p>
            <a:r>
              <a:rPr lang="en-US" altLang="en-US" sz="2000">
                <a:latin typeface="Arial" panose="020B0604020202020204" pitchFamily="34" charset="0"/>
                <a:cs typeface="Arial" panose="020B0604020202020204" pitchFamily="34" charset="0"/>
              </a:rPr>
              <a:t>516,000sf of contiguous exhibit space, 10 configurations</a:t>
            </a:r>
          </a:p>
          <a:p>
            <a:r>
              <a:rPr lang="en-US" altLang="en-US" sz="2000">
                <a:latin typeface="Arial" panose="020B0604020202020204" pitchFamily="34" charset="0"/>
                <a:cs typeface="Arial" panose="020B0604020202020204" pitchFamily="34" charset="0"/>
              </a:rPr>
              <a:t>82 meeting rooms,160,000sf of configurable space </a:t>
            </a:r>
          </a:p>
          <a:p>
            <a:r>
              <a:rPr lang="en-US" altLang="en-US" sz="2000">
                <a:latin typeface="Arial" panose="020B0604020202020204" pitchFamily="34" charset="0"/>
                <a:cs typeface="Arial" panose="020B0604020202020204" pitchFamily="34" charset="0"/>
              </a:rPr>
              <a:t>40,020sf column-free grand ballroom</a:t>
            </a:r>
          </a:p>
          <a:p>
            <a:r>
              <a:rPr lang="en-US" altLang="en-US" sz="2000">
                <a:latin typeface="Arial" panose="020B0604020202020204" pitchFamily="34" charset="0"/>
                <a:cs typeface="Arial" panose="020B0604020202020204" pitchFamily="34" charset="0"/>
              </a:rPr>
              <a:t>300,000sf registration and function space</a:t>
            </a:r>
          </a:p>
          <a:p>
            <a:r>
              <a:rPr lang="en-US" altLang="en-US" sz="2000">
                <a:latin typeface="Arial" panose="020B0604020202020204" pitchFamily="34" charset="0"/>
                <a:cs typeface="Arial" panose="020B0604020202020204" pitchFamily="34" charset="0"/>
              </a:rPr>
              <a:t>Free Wi-Fi, cell phone coverage throughout building</a:t>
            </a:r>
          </a:p>
          <a:p>
            <a:r>
              <a:rPr lang="en-US" altLang="en-US" sz="2000">
                <a:latin typeface="Arial" panose="020B0604020202020204" pitchFamily="34" charset="0"/>
                <a:cs typeface="Arial" panose="020B0604020202020204" pitchFamily="34" charset="0"/>
              </a:rPr>
              <a:t>Utility floorboxes throughout serve any configuration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D1B287-2B42-473A-834B-5A69C8AD5B10}"/>
              </a:ext>
            </a:extLst>
          </p:cNvPr>
          <p:cNvSpPr/>
          <p:nvPr/>
        </p:nvSpPr>
        <p:spPr>
          <a:xfrm>
            <a:off x="0" y="0"/>
            <a:ext cx="9144000" cy="5143500"/>
          </a:xfrm>
          <a:prstGeom prst="rect">
            <a:avLst/>
          </a:prstGeom>
          <a:solidFill>
            <a:srgbClr val="E2EAF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411" name="Title 1">
            <a:extLst>
              <a:ext uri="{FF2B5EF4-FFF2-40B4-BE49-F238E27FC236}">
                <a16:creationId xmlns:a16="http://schemas.microsoft.com/office/drawing/2014/main" id="{D068AE97-9AD1-407E-ACA0-CA7BCFDB77DF}"/>
              </a:ext>
            </a:extLst>
          </p:cNvPr>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Boston Convention &amp; Exhibition Center</a:t>
            </a:r>
          </a:p>
        </p:txBody>
      </p:sp>
      <p:sp>
        <p:nvSpPr>
          <p:cNvPr id="28674" name="Content Placeholder 2">
            <a:extLst>
              <a:ext uri="{FF2B5EF4-FFF2-40B4-BE49-F238E27FC236}">
                <a16:creationId xmlns:a16="http://schemas.microsoft.com/office/drawing/2014/main" id="{42855612-0E7D-4E95-A32B-CABBC72BBDC2}"/>
              </a:ext>
            </a:extLst>
          </p:cNvPr>
          <p:cNvSpPr>
            <a:spLocks noGrp="1"/>
          </p:cNvSpPr>
          <p:nvPr>
            <p:ph idx="1"/>
          </p:nvPr>
        </p:nvSpPr>
        <p:spPr/>
        <p:txBody>
          <a:bodyPr>
            <a:normAutofit lnSpcReduction="10000"/>
          </a:bodyPr>
          <a:lstStyle/>
          <a:p>
            <a:pPr algn="ctr" fontAlgn="auto">
              <a:spcAft>
                <a:spcPts val="0"/>
              </a:spcAft>
              <a:defRPr/>
            </a:pPr>
            <a:r>
              <a:rPr lang="en-US" altLang="en-US" b="1" dirty="0">
                <a:latin typeface="Arial" panose="020B0604020202020204" pitchFamily="34" charset="0"/>
                <a:cs typeface="Arial" panose="020B0604020202020204" pitchFamily="34" charset="0"/>
              </a:rPr>
              <a:t>Audio Distribution System Overview</a:t>
            </a:r>
          </a:p>
          <a:p>
            <a:pPr fontAlgn="auto">
              <a:spcAft>
                <a:spcPts val="0"/>
              </a:spcAft>
              <a:defRPr/>
            </a:pPr>
            <a:r>
              <a:rPr lang="en-US" altLang="en-US" sz="2000" dirty="0">
                <a:latin typeface="Arial" panose="020B0604020202020204" pitchFamily="34" charset="0"/>
                <a:cs typeface="Arial" panose="020B0604020202020204" pitchFamily="34" charset="0"/>
              </a:rPr>
              <a:t>Original install, 2001 “State of the Art” </a:t>
            </a:r>
            <a:r>
              <a:rPr lang="en-US" altLang="en-US" sz="2000" dirty="0" err="1">
                <a:latin typeface="Arial" panose="020B0604020202020204" pitchFamily="34" charset="0"/>
                <a:cs typeface="Arial" panose="020B0604020202020204" pitchFamily="34" charset="0"/>
              </a:rPr>
              <a:t>Cobranet</a:t>
            </a:r>
            <a:r>
              <a:rPr lang="en-US" altLang="en-US" sz="2000" dirty="0">
                <a:latin typeface="Arial" panose="020B0604020202020204" pitchFamily="34" charset="0"/>
                <a:cs typeface="Arial" panose="020B0604020202020204" pitchFamily="34" charset="0"/>
              </a:rPr>
              <a:t>, 17 bundles total</a:t>
            </a:r>
          </a:p>
          <a:p>
            <a:pPr fontAlgn="auto">
              <a:spcAft>
                <a:spcPts val="0"/>
              </a:spcAft>
              <a:defRPr/>
            </a:pPr>
            <a:r>
              <a:rPr lang="en-US" altLang="en-US" sz="2000" dirty="0">
                <a:latin typeface="Arial" panose="020B0604020202020204" pitchFamily="34" charset="0"/>
                <a:cs typeface="Arial" panose="020B0604020202020204" pitchFamily="34" charset="0"/>
              </a:rPr>
              <a:t>2013 Upgrade Objective: “Future Proof” </a:t>
            </a:r>
            <a:r>
              <a:rPr lang="en-US" altLang="en-US" sz="2000" dirty="0" err="1">
                <a:latin typeface="Arial" panose="020B0604020202020204" pitchFamily="34" charset="0"/>
                <a:cs typeface="Arial" panose="020B0604020202020204" pitchFamily="34" charset="0"/>
              </a:rPr>
              <a:t>Ugrade</a:t>
            </a:r>
            <a:r>
              <a:rPr lang="en-US" altLang="en-US" sz="2000" dirty="0">
                <a:latin typeface="Arial" panose="020B0604020202020204" pitchFamily="34" charset="0"/>
                <a:cs typeface="Arial" panose="020B0604020202020204" pitchFamily="34" charset="0"/>
              </a:rPr>
              <a:t> = DANTE backbone</a:t>
            </a:r>
          </a:p>
          <a:p>
            <a:pPr marL="800100" lvl="1" indent="-342900" fontAlgn="auto">
              <a:spcAft>
                <a:spcPts val="0"/>
              </a:spcAft>
              <a:defRPr/>
            </a:pPr>
            <a:r>
              <a:rPr lang="en-US" altLang="en-US" sz="2000" dirty="0"/>
              <a:t>48 IDF closets: DANTE DSP, Harman BSS DSPs, Crown amps</a:t>
            </a:r>
          </a:p>
          <a:p>
            <a:pPr marL="800100" lvl="1" indent="-342900" fontAlgn="auto">
              <a:spcAft>
                <a:spcPts val="0"/>
              </a:spcAft>
              <a:defRPr/>
            </a:pPr>
            <a:r>
              <a:rPr lang="en-US" altLang="en-US" sz="2000" dirty="0"/>
              <a:t>6188 Dante audio I/O available </a:t>
            </a:r>
          </a:p>
          <a:p>
            <a:pPr marL="800100" lvl="1" indent="-342900" fontAlgn="auto">
              <a:spcAft>
                <a:spcPts val="0"/>
              </a:spcAft>
              <a:defRPr/>
            </a:pPr>
            <a:endParaRPr lang="en-US" altLang="en-US" sz="2000" dirty="0"/>
          </a:p>
          <a:p>
            <a:pPr fontAlgn="auto">
              <a:spcAft>
                <a:spcPts val="0"/>
              </a:spcAft>
              <a:defRPr/>
            </a:pPr>
            <a:r>
              <a:rPr lang="en-US" altLang="en-US" sz="2000" dirty="0">
                <a:latin typeface="Arial" panose="020B0604020202020204" pitchFamily="34" charset="0"/>
                <a:cs typeface="Arial" panose="020B0604020202020204" pitchFamily="34" charset="0"/>
              </a:rPr>
              <a:t>Cost Savings (average distance between IDF closets = 250 feet)</a:t>
            </a:r>
          </a:p>
          <a:p>
            <a:pPr marL="800100" lvl="1" indent="-342900" fontAlgn="auto">
              <a:spcAft>
                <a:spcPts val="0"/>
              </a:spcAft>
              <a:defRPr/>
            </a:pPr>
            <a:r>
              <a:rPr lang="en-US" altLang="en-US" sz="2000" dirty="0"/>
              <a:t>Analog </a:t>
            </a:r>
            <a:r>
              <a:rPr lang="en-US" altLang="en-US" sz="2000" b="1" dirty="0">
                <a:solidFill>
                  <a:srgbClr val="C00000"/>
                </a:solidFill>
              </a:rPr>
              <a:t>$1,081,965.60 </a:t>
            </a:r>
            <a:r>
              <a:rPr lang="en-US" altLang="en-US" sz="2000" dirty="0"/>
              <a:t>(estimate) - Digital </a:t>
            </a:r>
            <a:r>
              <a:rPr lang="en-US" altLang="en-US" sz="2000" b="1" dirty="0">
                <a:solidFill>
                  <a:schemeClr val="accent6">
                    <a:lumMod val="75000"/>
                  </a:schemeClr>
                </a:solidFill>
              </a:rPr>
              <a:t>$12,966.25 </a:t>
            </a:r>
            <a:r>
              <a:rPr lang="en-US" altLang="en-US" sz="2000" dirty="0"/>
              <a:t>(estimate)</a:t>
            </a:r>
          </a:p>
          <a:p>
            <a:pPr marL="800100" lvl="1" indent="-342900" fontAlgn="auto">
              <a:spcAft>
                <a:spcPts val="0"/>
              </a:spcAft>
              <a:defRPr/>
            </a:pPr>
            <a:r>
              <a:rPr lang="en-US" altLang="en-US" sz="2000" dirty="0"/>
              <a:t>Delta </a:t>
            </a:r>
            <a:r>
              <a:rPr lang="en-US" altLang="en-US" sz="2000" b="1" dirty="0">
                <a:solidFill>
                  <a:schemeClr val="accent6">
                    <a:lumMod val="75000"/>
                  </a:schemeClr>
                </a:solidFill>
              </a:rPr>
              <a:t>$1,068,999.40 </a:t>
            </a:r>
            <a:r>
              <a:rPr lang="en-US" altLang="en-US" sz="2000" dirty="0"/>
              <a:t>(win or lose the project)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1998A1-B3A9-4C28-B46D-3C324EDF7689}"/>
              </a:ext>
            </a:extLst>
          </p:cNvPr>
          <p:cNvSpPr/>
          <p:nvPr/>
        </p:nvSpPr>
        <p:spPr>
          <a:xfrm>
            <a:off x="0" y="0"/>
            <a:ext cx="9144000" cy="5143500"/>
          </a:xfrm>
          <a:prstGeom prst="rect">
            <a:avLst/>
          </a:prstGeom>
          <a:solidFill>
            <a:srgbClr val="E2EAF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721" name="Title 1">
            <a:extLst>
              <a:ext uri="{FF2B5EF4-FFF2-40B4-BE49-F238E27FC236}">
                <a16:creationId xmlns:a16="http://schemas.microsoft.com/office/drawing/2014/main" id="{958D161F-B58E-45AD-9A39-F3C1E7EBF6C6}"/>
              </a:ext>
            </a:extLst>
          </p:cNvPr>
          <p:cNvSpPr>
            <a:spLocks noGrp="1"/>
          </p:cNvSpPr>
          <p:nvPr>
            <p:ph type="title"/>
          </p:nvPr>
        </p:nvSpPr>
        <p:spPr/>
        <p:txBody>
          <a:bodyPr rtlCol="0">
            <a:normAutofit fontScale="90000"/>
          </a:bodyPr>
          <a:lstStyle/>
          <a:p>
            <a:pPr fontAlgn="auto">
              <a:spcAft>
                <a:spcPts val="0"/>
              </a:spcAft>
              <a:defRPr/>
            </a:pPr>
            <a:r>
              <a:rPr lang="en-US" altLang="en-US">
                <a:latin typeface="Arial" panose="020B0604020202020204" pitchFamily="34" charset="0"/>
                <a:cs typeface="Arial" panose="020B0604020202020204" pitchFamily="34" charset="0"/>
              </a:rPr>
              <a:t>Boston University </a:t>
            </a:r>
            <a:br>
              <a:rPr lang="en-US" altLang="en-US">
                <a:latin typeface="Arial" panose="020B0604020202020204" pitchFamily="34" charset="0"/>
                <a:cs typeface="Arial" panose="020B0604020202020204" pitchFamily="34" charset="0"/>
              </a:rPr>
            </a:br>
            <a:r>
              <a:rPr lang="en-US" altLang="en-US">
                <a:latin typeface="Arial" panose="020B0604020202020204" pitchFamily="34" charset="0"/>
                <a:cs typeface="Arial" panose="020B0604020202020204" pitchFamily="34" charset="0"/>
              </a:rPr>
              <a:t>Tsai Performance Center</a:t>
            </a:r>
          </a:p>
        </p:txBody>
      </p:sp>
      <p:pic>
        <p:nvPicPr>
          <p:cNvPr id="19460" name="Picture 2">
            <a:extLst>
              <a:ext uri="{FF2B5EF4-FFF2-40B4-BE49-F238E27FC236}">
                <a16:creationId xmlns:a16="http://schemas.microsoft.com/office/drawing/2014/main" id="{46249798-8C49-4051-8E21-90A6832D86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1313" b="10797"/>
          <a:stretch>
            <a:fillRect/>
          </a:stretch>
        </p:blipFill>
        <p:spPr bwMode="auto">
          <a:xfrm>
            <a:off x="782638" y="1141413"/>
            <a:ext cx="7664450" cy="345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CEE3DAE-DADC-421B-A92C-0A0CAC8F8E76}"/>
              </a:ext>
            </a:extLst>
          </p:cNvPr>
          <p:cNvSpPr/>
          <p:nvPr/>
        </p:nvSpPr>
        <p:spPr>
          <a:xfrm>
            <a:off x="0" y="0"/>
            <a:ext cx="9144000" cy="5143500"/>
          </a:xfrm>
          <a:prstGeom prst="rect">
            <a:avLst/>
          </a:prstGeom>
          <a:solidFill>
            <a:srgbClr val="E2EAF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769" name="Title 1">
            <a:extLst>
              <a:ext uri="{FF2B5EF4-FFF2-40B4-BE49-F238E27FC236}">
                <a16:creationId xmlns:a16="http://schemas.microsoft.com/office/drawing/2014/main" id="{B84C963D-1F2D-419A-B933-623B42961391}"/>
              </a:ext>
            </a:extLst>
          </p:cNvPr>
          <p:cNvSpPr>
            <a:spLocks noGrp="1"/>
          </p:cNvSpPr>
          <p:nvPr>
            <p:ph type="title"/>
          </p:nvPr>
        </p:nvSpPr>
        <p:spPr/>
        <p:txBody>
          <a:bodyPr rtlCol="0">
            <a:normAutofit fontScale="90000"/>
          </a:bodyPr>
          <a:lstStyle/>
          <a:p>
            <a:pPr fontAlgn="auto">
              <a:spcAft>
                <a:spcPts val="0"/>
              </a:spcAft>
              <a:defRPr/>
            </a:pPr>
            <a:r>
              <a:rPr lang="en-US" altLang="en-US">
                <a:latin typeface="Arial" panose="020B0604020202020204" pitchFamily="34" charset="0"/>
                <a:cs typeface="Arial" panose="020B0604020202020204" pitchFamily="34" charset="0"/>
              </a:rPr>
              <a:t>Boston University </a:t>
            </a:r>
            <a:br>
              <a:rPr lang="en-US" altLang="en-US">
                <a:latin typeface="Arial" panose="020B0604020202020204" pitchFamily="34" charset="0"/>
                <a:cs typeface="Arial" panose="020B0604020202020204" pitchFamily="34" charset="0"/>
              </a:rPr>
            </a:br>
            <a:r>
              <a:rPr lang="en-US" altLang="en-US">
                <a:latin typeface="Arial" panose="020B0604020202020204" pitchFamily="34" charset="0"/>
                <a:cs typeface="Arial" panose="020B0604020202020204" pitchFamily="34" charset="0"/>
              </a:rPr>
              <a:t>Tsai Performance Center</a:t>
            </a:r>
          </a:p>
        </p:txBody>
      </p:sp>
      <p:sp>
        <p:nvSpPr>
          <p:cNvPr id="2" name="Content Placeholder 2">
            <a:extLst>
              <a:ext uri="{FF2B5EF4-FFF2-40B4-BE49-F238E27FC236}">
                <a16:creationId xmlns:a16="http://schemas.microsoft.com/office/drawing/2014/main" id="{D158E615-AFF1-4D4E-A270-D15DA4CEF056}"/>
              </a:ext>
            </a:extLst>
          </p:cNvPr>
          <p:cNvSpPr>
            <a:spLocks noGrp="1"/>
          </p:cNvSpPr>
          <p:nvPr>
            <p:ph idx="1"/>
          </p:nvPr>
        </p:nvSpPr>
        <p:spPr/>
        <p:txBody>
          <a:bodyPr>
            <a:normAutofit lnSpcReduction="10000"/>
          </a:bodyPr>
          <a:lstStyle/>
          <a:p>
            <a:pPr marL="0" indent="0" fontAlgn="auto">
              <a:spcAft>
                <a:spcPts val="0"/>
              </a:spcAft>
              <a:defRPr/>
            </a:pPr>
            <a:r>
              <a:rPr lang="en-US" altLang="en-US" b="1" dirty="0">
                <a:ea typeface="ＭＳ Ｐゴシック" charset="0"/>
              </a:rPr>
              <a:t>Speaker System:</a:t>
            </a:r>
          </a:p>
          <a:p>
            <a:pPr fontAlgn="auto">
              <a:spcAft>
                <a:spcPts val="0"/>
              </a:spcAft>
              <a:defRPr/>
            </a:pPr>
            <a:r>
              <a:rPr lang="en-US" altLang="en-US" sz="2000" dirty="0">
                <a:ea typeface="ＭＳ Ｐゴシック" charset="0"/>
              </a:rPr>
              <a:t>EAW Anya system - 3 flown stereo powered adaptive technology speaker boxes per side</a:t>
            </a:r>
          </a:p>
          <a:p>
            <a:pPr fontAlgn="auto">
              <a:spcAft>
                <a:spcPts val="0"/>
              </a:spcAft>
              <a:defRPr/>
            </a:pPr>
            <a:r>
              <a:rPr lang="en-US" altLang="en-US" sz="2000" dirty="0">
                <a:ea typeface="ＭＳ Ｐゴシック" charset="0"/>
              </a:rPr>
              <a:t>EAW QX326 center speaker, powered by a Lab </a:t>
            </a:r>
            <a:r>
              <a:rPr lang="en-US" altLang="en-US" sz="2000" dirty="0" err="1">
                <a:ea typeface="ＭＳ Ｐゴシック" charset="0"/>
              </a:rPr>
              <a:t>Gruppen</a:t>
            </a:r>
            <a:r>
              <a:rPr lang="en-US" altLang="en-US" sz="2000" dirty="0">
                <a:ea typeface="ＭＳ Ｐゴシック" charset="0"/>
              </a:rPr>
              <a:t> D80 amplifier using EAW </a:t>
            </a:r>
            <a:r>
              <a:rPr lang="en-US" altLang="en-US" sz="2000" dirty="0" err="1">
                <a:ea typeface="ＭＳ Ｐゴシック" charset="0"/>
              </a:rPr>
              <a:t>Greybox</a:t>
            </a:r>
            <a:r>
              <a:rPr lang="en-US" altLang="en-US" sz="2000" dirty="0">
                <a:ea typeface="ＭＳ Ｐゴシック" charset="0"/>
              </a:rPr>
              <a:t> technology </a:t>
            </a:r>
          </a:p>
          <a:p>
            <a:pPr fontAlgn="auto">
              <a:spcAft>
                <a:spcPts val="0"/>
              </a:spcAft>
              <a:defRPr/>
            </a:pPr>
            <a:r>
              <a:rPr lang="en-US" altLang="en-US" sz="2000" dirty="0">
                <a:ea typeface="ＭＳ Ｐゴシック" charset="0"/>
              </a:rPr>
              <a:t>System is fully networked via Dante </a:t>
            </a:r>
          </a:p>
          <a:p>
            <a:pPr fontAlgn="auto">
              <a:spcAft>
                <a:spcPts val="0"/>
              </a:spcAft>
              <a:defRPr/>
            </a:pPr>
            <a:r>
              <a:rPr lang="en-US" altLang="en-US" b="1" dirty="0">
                <a:ea typeface="ＭＳ Ｐゴシック" charset="0"/>
              </a:rPr>
              <a:t>2 Mixing Console, 3  Mix Positions: </a:t>
            </a:r>
          </a:p>
          <a:p>
            <a:pPr fontAlgn="auto">
              <a:spcAft>
                <a:spcPts val="0"/>
              </a:spcAft>
              <a:defRPr/>
            </a:pPr>
            <a:r>
              <a:rPr lang="en-US" altLang="en-US" sz="2000" dirty="0">
                <a:ea typeface="ＭＳ Ｐゴシック" charset="0"/>
              </a:rPr>
              <a:t>Yamaha QL1 consoles on Dante network</a:t>
            </a:r>
          </a:p>
          <a:p>
            <a:pPr fontAlgn="auto">
              <a:spcAft>
                <a:spcPts val="0"/>
              </a:spcAft>
              <a:defRPr/>
            </a:pPr>
            <a:r>
              <a:rPr lang="en-US" altLang="en-US" sz="2000" dirty="0">
                <a:ea typeface="ＭＳ Ｐゴシック" charset="0"/>
              </a:rPr>
              <a:t>Production booth (behind balcony), center house, </a:t>
            </a:r>
            <a:br>
              <a:rPr lang="en-US" altLang="en-US" sz="2000" dirty="0">
                <a:ea typeface="ＭＳ Ｐゴシック" charset="0"/>
              </a:rPr>
            </a:br>
            <a:r>
              <a:rPr lang="en-US" altLang="en-US" sz="2000" dirty="0">
                <a:ea typeface="ＭＳ Ｐゴシック" charset="0"/>
              </a:rPr>
              <a:t>backstage right </a:t>
            </a:r>
          </a:p>
          <a:p>
            <a:pPr fontAlgn="auto">
              <a:spcAft>
                <a:spcPts val="0"/>
              </a:spcAft>
              <a:defRPr/>
            </a:pPr>
            <a:endParaRPr lang="en-US" altLang="en-US" sz="2000" dirty="0">
              <a:ea typeface="ＭＳ Ｐゴシック"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609212-CB0E-4975-9C6A-AA1555F524C3}"/>
              </a:ext>
            </a:extLst>
          </p:cNvPr>
          <p:cNvSpPr/>
          <p:nvPr/>
        </p:nvSpPr>
        <p:spPr>
          <a:xfrm>
            <a:off x="0" y="0"/>
            <a:ext cx="9144000" cy="5143500"/>
          </a:xfrm>
          <a:prstGeom prst="rect">
            <a:avLst/>
          </a:prstGeom>
          <a:solidFill>
            <a:srgbClr val="E2EAF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817" name="Title 1">
            <a:extLst>
              <a:ext uri="{FF2B5EF4-FFF2-40B4-BE49-F238E27FC236}">
                <a16:creationId xmlns:a16="http://schemas.microsoft.com/office/drawing/2014/main" id="{ADAD1BC1-D437-4E0F-9E32-BC2E5E4BFDF6}"/>
              </a:ext>
            </a:extLst>
          </p:cNvPr>
          <p:cNvSpPr>
            <a:spLocks noGrp="1"/>
          </p:cNvSpPr>
          <p:nvPr>
            <p:ph type="title"/>
          </p:nvPr>
        </p:nvSpPr>
        <p:spPr/>
        <p:txBody>
          <a:bodyPr rtlCol="0">
            <a:normAutofit fontScale="90000"/>
          </a:bodyPr>
          <a:lstStyle/>
          <a:p>
            <a:pPr fontAlgn="auto">
              <a:spcAft>
                <a:spcPts val="0"/>
              </a:spcAft>
              <a:defRPr/>
            </a:pPr>
            <a:r>
              <a:rPr lang="en-US" altLang="en-US">
                <a:latin typeface="Arial" panose="020B0604020202020204" pitchFamily="34" charset="0"/>
                <a:cs typeface="Arial" panose="020B0604020202020204" pitchFamily="34" charset="0"/>
              </a:rPr>
              <a:t>Boston University </a:t>
            </a:r>
            <a:br>
              <a:rPr lang="en-US" altLang="en-US">
                <a:latin typeface="Arial" panose="020B0604020202020204" pitchFamily="34" charset="0"/>
                <a:cs typeface="Arial" panose="020B0604020202020204" pitchFamily="34" charset="0"/>
              </a:rPr>
            </a:br>
            <a:r>
              <a:rPr lang="en-US" altLang="en-US">
                <a:latin typeface="Arial" panose="020B0604020202020204" pitchFamily="34" charset="0"/>
                <a:cs typeface="Arial" panose="020B0604020202020204" pitchFamily="34" charset="0"/>
              </a:rPr>
              <a:t>Tsai Performance Center</a:t>
            </a:r>
          </a:p>
        </p:txBody>
      </p:sp>
      <p:pic>
        <p:nvPicPr>
          <p:cNvPr id="23556" name="Content Placeholder 4" descr="TSai-Yamaha-24x36 Functional.pdf">
            <a:extLst>
              <a:ext uri="{FF2B5EF4-FFF2-40B4-BE49-F238E27FC236}">
                <a16:creationId xmlns:a16="http://schemas.microsoft.com/office/drawing/2014/main" id="{29F3937C-E4F4-4395-88BA-EE15B99C776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20210" b="20210"/>
          <a:stretch>
            <a:fillRect/>
          </a:stretch>
        </p:blipFill>
        <p:spPr bwMode="auto">
          <a:xfrm>
            <a:off x="304800" y="1217613"/>
            <a:ext cx="8229600" cy="3268662"/>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C154FD-7AD7-4240-9164-00C5372C0CC1}"/>
              </a:ext>
            </a:extLst>
          </p:cNvPr>
          <p:cNvSpPr/>
          <p:nvPr/>
        </p:nvSpPr>
        <p:spPr>
          <a:xfrm>
            <a:off x="0" y="0"/>
            <a:ext cx="9144000" cy="5143500"/>
          </a:xfrm>
          <a:prstGeom prst="rect">
            <a:avLst/>
          </a:prstGeom>
          <a:solidFill>
            <a:srgbClr val="E2EAF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841" name="Title 1">
            <a:extLst>
              <a:ext uri="{FF2B5EF4-FFF2-40B4-BE49-F238E27FC236}">
                <a16:creationId xmlns:a16="http://schemas.microsoft.com/office/drawing/2014/main" id="{2D05E8B0-7B7E-44AF-977A-EA2E89ECB672}"/>
              </a:ext>
            </a:extLst>
          </p:cNvPr>
          <p:cNvSpPr>
            <a:spLocks noGrp="1"/>
          </p:cNvSpPr>
          <p:nvPr>
            <p:ph type="title"/>
          </p:nvPr>
        </p:nvSpPr>
        <p:spPr/>
        <p:txBody>
          <a:bodyPr rtlCol="0">
            <a:normAutofit fontScale="90000"/>
          </a:bodyPr>
          <a:lstStyle/>
          <a:p>
            <a:pPr fontAlgn="auto">
              <a:spcAft>
                <a:spcPts val="0"/>
              </a:spcAft>
              <a:defRPr/>
            </a:pPr>
            <a:r>
              <a:rPr lang="en-US" altLang="en-US">
                <a:latin typeface="Arial" panose="020B0604020202020204" pitchFamily="34" charset="0"/>
                <a:cs typeface="Arial" panose="020B0604020202020204" pitchFamily="34" charset="0"/>
              </a:rPr>
              <a:t>Boston University Tsai Performance Center</a:t>
            </a:r>
          </a:p>
        </p:txBody>
      </p:sp>
      <p:sp>
        <p:nvSpPr>
          <p:cNvPr id="24580" name="Content Placeholder 1">
            <a:extLst>
              <a:ext uri="{FF2B5EF4-FFF2-40B4-BE49-F238E27FC236}">
                <a16:creationId xmlns:a16="http://schemas.microsoft.com/office/drawing/2014/main" id="{48BD705D-AF27-44F6-9A6A-391E165DB8BE}"/>
              </a:ext>
            </a:extLst>
          </p:cNvPr>
          <p:cNvSpPr>
            <a:spLocks noGrp="1" noChangeArrowheads="1"/>
          </p:cNvSpPr>
          <p:nvPr>
            <p:ph sz="half" idx="1"/>
          </p:nvPr>
        </p:nvSpPr>
        <p:spPr bwMode="auto">
          <a:xfrm>
            <a:off x="304800" y="1419225"/>
            <a:ext cx="4191000" cy="3394075"/>
          </a:xfrm>
        </p:spPr>
        <p:txBody>
          <a:bodyPr wrap="square" numCol="1" anchor="t" anchorCtr="0" compatLnSpc="1">
            <a:prstTxWarp prst="textNoShape">
              <a:avLst/>
            </a:prstTxWarp>
          </a:bodyPr>
          <a:lstStyle/>
          <a:p>
            <a:pPr marL="0" indent="0"/>
            <a:r>
              <a:rPr lang="en-US" altLang="en-US" sz="2400" b="1">
                <a:latin typeface="Arial" panose="020B0604020202020204" pitchFamily="34" charset="0"/>
                <a:cs typeface="Arial" panose="020B0604020202020204" pitchFamily="34" charset="0"/>
              </a:rPr>
              <a:t>Key Design Considerations</a:t>
            </a:r>
          </a:p>
          <a:p>
            <a:pPr marL="0" indent="0"/>
            <a:r>
              <a:rPr lang="en-US" altLang="en-US">
                <a:latin typeface="Arial" panose="020B0604020202020204" pitchFamily="34" charset="0"/>
                <a:cs typeface="Arial" panose="020B0604020202020204" pitchFamily="34" charset="0"/>
              </a:rPr>
              <a:t>Original system ALL analog –  patch panels/wall plates</a:t>
            </a:r>
          </a:p>
          <a:p>
            <a:pPr marL="0" indent="0"/>
            <a:r>
              <a:rPr lang="en-US" altLang="en-US">
                <a:latin typeface="Arial" panose="020B0604020202020204" pitchFamily="34" charset="0"/>
                <a:cs typeface="Arial" panose="020B0604020202020204" pitchFamily="34" charset="0"/>
              </a:rPr>
              <a:t>Needed NEW “universal” mix position to accommodate touring systems </a:t>
            </a:r>
          </a:p>
          <a:p>
            <a:pPr marL="0" indent="0"/>
            <a:r>
              <a:rPr lang="en-US" altLang="en-US">
                <a:latin typeface="Arial" panose="020B0604020202020204" pitchFamily="34" charset="0"/>
                <a:cs typeface="Arial" panose="020B0604020202020204" pitchFamily="34" charset="0"/>
              </a:rPr>
              <a:t>Analog cabling, patching, routing MADE NO SENSE</a:t>
            </a:r>
          </a:p>
        </p:txBody>
      </p:sp>
      <p:sp>
        <p:nvSpPr>
          <p:cNvPr id="24581" name="Content Placeholder 1">
            <a:extLst>
              <a:ext uri="{FF2B5EF4-FFF2-40B4-BE49-F238E27FC236}">
                <a16:creationId xmlns:a16="http://schemas.microsoft.com/office/drawing/2014/main" id="{465D2F90-A581-4BBA-AE3B-C6E7237A1B6A}"/>
              </a:ext>
            </a:extLst>
          </p:cNvPr>
          <p:cNvSpPr>
            <a:spLocks noGrp="1" noChangeArrowheads="1"/>
          </p:cNvSpPr>
          <p:nvPr>
            <p:ph sz="half" idx="2"/>
          </p:nvPr>
        </p:nvSpPr>
        <p:spPr bwMode="auto">
          <a:xfrm>
            <a:off x="4648200" y="1419225"/>
            <a:ext cx="4400550" cy="3394075"/>
          </a:xfrm>
        </p:spPr>
        <p:txBody>
          <a:bodyPr wrap="square" numCol="1" anchor="t" anchorCtr="0" compatLnSpc="1">
            <a:prstTxWarp prst="textNoShape">
              <a:avLst/>
            </a:prstTxWarp>
          </a:bodyPr>
          <a:lstStyle/>
          <a:p>
            <a:pPr marL="0" indent="0"/>
            <a:r>
              <a:rPr lang="en-US" altLang="en-US" sz="2400" b="1">
                <a:latin typeface="Arial" panose="020B0604020202020204" pitchFamily="34" charset="0"/>
                <a:cs typeface="Arial" panose="020B0604020202020204" pitchFamily="34" charset="0"/>
              </a:rPr>
              <a:t>Key Solution: DANTE</a:t>
            </a:r>
          </a:p>
          <a:p>
            <a:pPr marL="0" indent="0"/>
            <a:r>
              <a:rPr lang="en-US" altLang="en-US">
                <a:latin typeface="Arial" panose="020B0604020202020204" pitchFamily="34" charset="0"/>
                <a:cs typeface="Arial" panose="020B0604020202020204" pitchFamily="34" charset="0"/>
              </a:rPr>
              <a:t>DANTE: Great product selection to best suit the design</a:t>
            </a:r>
          </a:p>
          <a:p>
            <a:pPr marL="0" indent="0"/>
            <a:r>
              <a:rPr lang="en-US" altLang="en-US">
                <a:latin typeface="Arial" panose="020B0604020202020204" pitchFamily="34" charset="0"/>
                <a:cs typeface="Arial" panose="020B0604020202020204" pitchFamily="34" charset="0"/>
              </a:rPr>
              <a:t>Easily interconnects EAW, Lab Gruppen, Yamaha, Symetrix and Shure</a:t>
            </a:r>
          </a:p>
          <a:p>
            <a:pPr marL="0" indent="0"/>
            <a:r>
              <a:rPr lang="en-US" altLang="en-US">
                <a:latin typeface="Arial" panose="020B0604020202020204" pitchFamily="34" charset="0"/>
                <a:cs typeface="Arial" panose="020B0604020202020204" pitchFamily="34" charset="0"/>
              </a:rPr>
              <a:t>DANTE per manufacturer adoption MADE MOST SENSE</a:t>
            </a:r>
          </a:p>
          <a:p>
            <a:pPr marL="0" indent="0"/>
            <a:endParaRPr lang="en-US" altLang="en-US">
              <a:latin typeface="Arial" panose="020B0604020202020204" pitchFamily="34" charset="0"/>
              <a:cs typeface="Arial" panose="020B0604020202020204" pitchFamily="34" charset="0"/>
            </a:endParaRPr>
          </a:p>
          <a:p>
            <a:pPr marL="0" indent="0"/>
            <a:endParaRPr lang="en-US" altLang="en-US">
              <a:latin typeface="Arial" panose="020B0604020202020204" pitchFamily="34" charset="0"/>
              <a:cs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626" name="Picture 3">
            <a:extLst>
              <a:ext uri="{FF2B5EF4-FFF2-40B4-BE49-F238E27FC236}">
                <a16:creationId xmlns:a16="http://schemas.microsoft.com/office/drawing/2014/main" id="{F98787A9-9689-4A3F-9C24-48934F4EC1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279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2">
            <a:extLst>
              <a:ext uri="{FF2B5EF4-FFF2-40B4-BE49-F238E27FC236}">
                <a16:creationId xmlns:a16="http://schemas.microsoft.com/office/drawing/2014/main" id="{9B1B6BCC-2E99-4832-8263-60AB0878D5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97175"/>
            <a:ext cx="3419475"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Rectangle 4">
            <a:extLst>
              <a:ext uri="{FF2B5EF4-FFF2-40B4-BE49-F238E27FC236}">
                <a16:creationId xmlns:a16="http://schemas.microsoft.com/office/drawing/2014/main" id="{7C9F4665-DA69-4DE3-AD04-3996EB09E1FE}"/>
              </a:ext>
            </a:extLst>
          </p:cNvPr>
          <p:cNvSpPr>
            <a:spLocks noChangeArrowheads="1"/>
          </p:cNvSpPr>
          <p:nvPr/>
        </p:nvSpPr>
        <p:spPr bwMode="auto">
          <a:xfrm>
            <a:off x="5151438" y="3187700"/>
            <a:ext cx="45720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a:latin typeface="Arial" panose="020B0604020202020204" pitchFamily="34" charset="0"/>
                <a:cs typeface="Arial" panose="020B0604020202020204" pitchFamily="34" charset="0"/>
              </a:rPr>
              <a:t>AUDIRE DESIGN, INC.</a:t>
            </a:r>
            <a:br>
              <a:rPr lang="en-US" altLang="en-US">
                <a:latin typeface="Arial" panose="020B0604020202020204" pitchFamily="34" charset="0"/>
                <a:cs typeface="Arial" panose="020B0604020202020204" pitchFamily="34" charset="0"/>
              </a:rPr>
            </a:br>
            <a:r>
              <a:rPr lang="en-US" altLang="en-US">
                <a:latin typeface="Arial" panose="020B0604020202020204" pitchFamily="34" charset="0"/>
                <a:cs typeface="Arial" panose="020B0604020202020204" pitchFamily="34" charset="0"/>
              </a:rPr>
              <a:t>51 Warren Street</a:t>
            </a:r>
            <a:br>
              <a:rPr lang="en-US" altLang="en-US">
                <a:latin typeface="Arial" panose="020B0604020202020204" pitchFamily="34" charset="0"/>
                <a:cs typeface="Arial" panose="020B0604020202020204" pitchFamily="34" charset="0"/>
              </a:rPr>
            </a:br>
            <a:r>
              <a:rPr lang="en-US" altLang="en-US">
                <a:latin typeface="Arial" panose="020B0604020202020204" pitchFamily="34" charset="0"/>
                <a:cs typeface="Arial" panose="020B0604020202020204" pitchFamily="34" charset="0"/>
              </a:rPr>
              <a:t>Medford, MA 02155</a:t>
            </a:r>
            <a:br>
              <a:rPr lang="en-US" altLang="en-US">
                <a:latin typeface="Arial" panose="020B0604020202020204" pitchFamily="34" charset="0"/>
                <a:cs typeface="Arial" panose="020B0604020202020204" pitchFamily="34" charset="0"/>
              </a:rPr>
            </a:br>
            <a:r>
              <a:rPr lang="en-US" altLang="en-US">
                <a:latin typeface="Arial" panose="020B0604020202020204" pitchFamily="34" charset="0"/>
                <a:cs typeface="Arial" panose="020B0604020202020204" pitchFamily="34" charset="0"/>
              </a:rPr>
              <a:t>Phone: (617) 902-0660</a:t>
            </a:r>
            <a:br>
              <a:rPr lang="en-US" altLang="en-US">
                <a:latin typeface="Arial" panose="020B0604020202020204" pitchFamily="34" charset="0"/>
                <a:cs typeface="Arial" panose="020B0604020202020204" pitchFamily="34" charset="0"/>
              </a:rPr>
            </a:br>
            <a:r>
              <a:rPr lang="en-US" altLang="en-US">
                <a:latin typeface="Arial" panose="020B0604020202020204" pitchFamily="34" charset="0"/>
                <a:cs typeface="Arial" panose="020B0604020202020204" pitchFamily="34" charset="0"/>
              </a:rPr>
              <a:t>Email: </a:t>
            </a:r>
            <a:r>
              <a:rPr lang="en-US" altLang="en-US">
                <a:latin typeface="Arial" panose="020B0604020202020204" pitchFamily="34" charset="0"/>
                <a:cs typeface="Arial" panose="020B0604020202020204" pitchFamily="34" charset="0"/>
                <a:hlinkClick r:id="rId4"/>
              </a:rPr>
              <a:t>info@audiredesign.com</a:t>
            </a:r>
            <a:br>
              <a:rPr lang="en-US" altLang="en-US">
                <a:latin typeface="Arial" panose="020B0604020202020204" pitchFamily="34" charset="0"/>
                <a:cs typeface="Arial" panose="020B0604020202020204" pitchFamily="34" charset="0"/>
              </a:rPr>
            </a:br>
            <a:r>
              <a:rPr lang="en-US" altLang="en-US">
                <a:latin typeface="Arial" panose="020B0604020202020204" pitchFamily="34" charset="0"/>
                <a:cs typeface="Arial" panose="020B0604020202020204" pitchFamily="34" charset="0"/>
              </a:rPr>
              <a:t>Web: </a:t>
            </a:r>
            <a:r>
              <a:rPr lang="en-US" altLang="en-US">
                <a:latin typeface="Arial" panose="020B0604020202020204" pitchFamily="34" charset="0"/>
                <a:cs typeface="Arial" panose="020B0604020202020204" pitchFamily="34" charset="0"/>
                <a:hlinkClick r:id="rId5"/>
              </a:rPr>
              <a:t>Audiredesign.com</a:t>
            </a:r>
            <a:endParaRPr lang="en-US" altLang="en-US">
              <a:latin typeface="Arial" panose="020B060402020202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7A676B4A2951D41897A1CFFFA707DC1" ma:contentTypeVersion="40" ma:contentTypeDescription="Create a new document." ma:contentTypeScope="" ma:versionID="d534e93c12662674ce34c21ff2f8b159">
  <xsd:schema xmlns:xsd="http://www.w3.org/2001/XMLSchema" xmlns:xs="http://www.w3.org/2001/XMLSchema" xmlns:p="http://schemas.microsoft.com/office/2006/metadata/properties" xmlns:ns2="f7727139-1954-409d-8ba7-79100fe98719" xmlns:ns4="9ca36e44-2a30-4a69-ae7d-3c526c09e231" targetNamespace="http://schemas.microsoft.com/office/2006/metadata/properties" ma:root="true" ma:fieldsID="06eae1a4c82a41980f35e2e0e42ad22f" ns2:_="" ns4:_="">
    <xsd:import namespace="f7727139-1954-409d-8ba7-79100fe98719"/>
    <xsd:import namespace="9ca36e44-2a30-4a69-ae7d-3c526c09e231"/>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Location"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727139-1954-409d-8ba7-79100fe9871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a36e44-2a30-4a69-ae7d-3c526c09e231" elementFormDefault="qualified">
    <xsd:import namespace="http://schemas.microsoft.com/office/2006/documentManagement/types"/>
    <xsd:import namespace="http://schemas.microsoft.com/office/infopath/2007/PartnerControls"/>
    <xsd:element name="MediaServiceMetadata" ma:index="14" nillable="true" ma:displayName="MediaServiceMetadata" ma:description="" ma:hidden="true" ma:internalName="MediaServiceMetadata" ma:readOnly="true">
      <xsd:simpleType>
        <xsd:restriction base="dms:Note"/>
      </xsd:simpleType>
    </xsd:element>
    <xsd:element name="MediaServiceFastMetadata" ma:index="15" nillable="true" ma:displayName="MediaServiceFastMetadata" ma:description="" ma:hidden="true" ma:internalName="MediaServiceFastMetadata" ma:readOnly="true">
      <xsd:simpleType>
        <xsd:restriction base="dms:Note"/>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MediaServiceAutoTags" ma:internalName="MediaServiceAutoTags"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ma:index="13"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0777469-8E82-45C0-AC28-ED4B92DDCB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727139-1954-409d-8ba7-79100fe98719"/>
    <ds:schemaRef ds:uri="9ca36e44-2a30-4a69-ae7d-3c526c09e2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2C6E6C-DD7A-49B8-B128-B01365EA40D9}">
  <ds:schemaRefs>
    <ds:schemaRef ds:uri="http://schemas.microsoft.com/sharepoint/events"/>
  </ds:schemaRefs>
</ds:datastoreItem>
</file>

<file path=customXml/itemProps3.xml><?xml version="1.0" encoding="utf-8"?>
<ds:datastoreItem xmlns:ds="http://schemas.openxmlformats.org/officeDocument/2006/customXml" ds:itemID="{7056B4CB-2694-4A7F-8DD9-97C5AD745E4D}">
  <ds:schemaRefs>
    <ds:schemaRef ds:uri="http://schemas.microsoft.com/sharepoint/v3/contenttype/forms"/>
  </ds:schemaRefs>
</ds:datastoreItem>
</file>

<file path=customXml/itemProps4.xml><?xml version="1.0" encoding="utf-8"?>
<ds:datastoreItem xmlns:ds="http://schemas.openxmlformats.org/officeDocument/2006/customXml" ds:itemID="{5256A311-C73F-4C76-8CA6-06BC4A5A9A36}">
  <ds:schemaRefs>
    <ds:schemaRef ds:uri="http://schemas.microsoft.com/office/2006/documentManagement/types"/>
    <ds:schemaRef ds:uri="f7727139-1954-409d-8ba7-79100fe98719"/>
    <ds:schemaRef ds:uri="http://purl.org/dc/elements/1.1/"/>
    <ds:schemaRef ds:uri="9ca36e44-2a30-4a69-ae7d-3c526c09e231"/>
    <ds:schemaRef ds:uri="http://purl.org/dc/terms/"/>
    <ds:schemaRef ds:uri="http://schemas.microsoft.com/office/2006/metadata/properties"/>
    <ds:schemaRef ds:uri="http://schemas.openxmlformats.org/package/2006/metadata/core-properties"/>
    <ds:schemaRef ds:uri="http://www.w3.org/XML/1998/namespace"/>
    <ds:schemaRef ds:uri="http://purl.org/dc/dcmitype/"/>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Facet</Template>
  <TotalTime>19958</TotalTime>
  <Words>1332</Words>
  <Application>Microsoft Office PowerPoint</Application>
  <PresentationFormat>On-screen Show (16:9)</PresentationFormat>
  <Paragraphs>138</Paragraphs>
  <Slides>17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Calibri</vt:lpstr>
      <vt:lpstr>Arial</vt:lpstr>
      <vt:lpstr>Calibri Light</vt:lpstr>
      <vt:lpstr>MS PGothic</vt:lpstr>
      <vt:lpstr>Office Theme</vt:lpstr>
      <vt:lpstr>Case Studies for the use of </vt:lpstr>
      <vt:lpstr>A little background</vt:lpstr>
      <vt:lpstr>Audire Design</vt:lpstr>
      <vt:lpstr>Design considerations (Old School)</vt:lpstr>
      <vt:lpstr>Design considerations (New School)</vt:lpstr>
      <vt:lpstr>Cost Saving &amp; Digital Audio Networking</vt:lpstr>
      <vt:lpstr>Cost Comparison, Raw Cable</vt:lpstr>
      <vt:lpstr>Cost Comparison, Conduit</vt:lpstr>
      <vt:lpstr>Distributed audio or centralized</vt:lpstr>
      <vt:lpstr>Boston Convention &amp; Exhibition Center</vt:lpstr>
      <vt:lpstr>Boston Convention &amp; Exhibition Center</vt:lpstr>
      <vt:lpstr>Boston Convention &amp; Exhibition Center</vt:lpstr>
      <vt:lpstr>Boston University  Tsai Performance Center</vt:lpstr>
      <vt:lpstr>Boston University  Tsai Performance Center</vt:lpstr>
      <vt:lpstr>Boston University  Tsai Performance Center</vt:lpstr>
      <vt:lpstr>Boston University Tsai Performance Center</vt:lpstr>
      <vt:lpstr>PowerPoint Presentation</vt:lpstr>
    </vt:vector>
  </TitlesOfParts>
  <Company>Audio Engineering Society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Johnson</dc:creator>
  <cp:lastModifiedBy>Ervin Grinberg</cp:lastModifiedBy>
  <cp:revision>79</cp:revision>
  <dcterms:created xsi:type="dcterms:W3CDTF">2012-10-04T17:25:16Z</dcterms:created>
  <dcterms:modified xsi:type="dcterms:W3CDTF">2019-07-23T23:22:40Z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0x01010047A676B4A2951D41897A1CFFFA707DC1</vt:lpwstr>
  </property>
</Properties>
</file>